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65" r:id="rId5"/>
    <p:sldId id="287" r:id="rId6"/>
    <p:sldId id="288" r:id="rId7"/>
    <p:sldId id="266" r:id="rId8"/>
    <p:sldId id="289" r:id="rId9"/>
    <p:sldId id="286" r:id="rId10"/>
    <p:sldId id="267" r:id="rId11"/>
    <p:sldId id="268" r:id="rId12"/>
    <p:sldId id="269" r:id="rId13"/>
    <p:sldId id="270" r:id="rId14"/>
    <p:sldId id="271" r:id="rId15"/>
    <p:sldId id="272" r:id="rId16"/>
    <p:sldId id="276" r:id="rId17"/>
    <p:sldId id="277" r:id="rId18"/>
    <p:sldId id="278" r:id="rId19"/>
    <p:sldId id="273" r:id="rId20"/>
    <p:sldId id="274" r:id="rId21"/>
    <p:sldId id="280" r:id="rId22"/>
    <p:sldId id="275" r:id="rId23"/>
    <p:sldId id="281" r:id="rId24"/>
    <p:sldId id="282" r:id="rId25"/>
    <p:sldId id="285"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7" r:id="rId39"/>
    <p:sldId id="302" r:id="rId40"/>
    <p:sldId id="303" r:id="rId41"/>
    <p:sldId id="304" r:id="rId42"/>
    <p:sldId id="305" r:id="rId43"/>
    <p:sldId id="306" r:id="rId44"/>
    <p:sldId id="308" r:id="rId45"/>
    <p:sldId id="309" r:id="rId46"/>
    <p:sldId id="310" r:id="rId47"/>
    <p:sldId id="257" r:id="rId48"/>
    <p:sldId id="283" r:id="rId49"/>
    <p:sldId id="258" r:id="rId50"/>
    <p:sldId id="261" r:id="rId51"/>
    <p:sldId id="262" r:id="rId52"/>
    <p:sldId id="264" r:id="rId53"/>
    <p:sldId id="284" r:id="rId54"/>
    <p:sldId id="31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4FB68-6CD9-4055-9588-E525966D7963}">
          <p14:sldIdLst>
            <p14:sldId id="256"/>
            <p14:sldId id="259"/>
          </p14:sldIdLst>
        </p14:section>
        <p14:section name="Java EE" id="{C4D165E5-22F1-4331-8F5C-55E83DE88588}">
          <p14:sldIdLst>
            <p14:sldId id="265"/>
            <p14:sldId id="287"/>
            <p14:sldId id="288"/>
            <p14:sldId id="266"/>
            <p14:sldId id="289"/>
            <p14:sldId id="286"/>
            <p14:sldId id="267"/>
            <p14:sldId id="268"/>
            <p14:sldId id="269"/>
            <p14:sldId id="270"/>
            <p14:sldId id="271"/>
            <p14:sldId id="272"/>
            <p14:sldId id="276"/>
            <p14:sldId id="277"/>
            <p14:sldId id="278"/>
            <p14:sldId id="273"/>
            <p14:sldId id="274"/>
            <p14:sldId id="280"/>
            <p14:sldId id="275"/>
            <p14:sldId id="281"/>
            <p14:sldId id="282"/>
            <p14:sldId id="285"/>
            <p14:sldId id="290"/>
            <p14:sldId id="291"/>
            <p14:sldId id="292"/>
            <p14:sldId id="293"/>
            <p14:sldId id="294"/>
            <p14:sldId id="295"/>
            <p14:sldId id="296"/>
            <p14:sldId id="297"/>
            <p14:sldId id="298"/>
            <p14:sldId id="299"/>
            <p14:sldId id="300"/>
            <p14:sldId id="301"/>
            <p14:sldId id="307"/>
            <p14:sldId id="302"/>
            <p14:sldId id="303"/>
            <p14:sldId id="304"/>
            <p14:sldId id="305"/>
            <p14:sldId id="306"/>
            <p14:sldId id="308"/>
            <p14:sldId id="309"/>
            <p14:sldId id="310"/>
          </p14:sldIdLst>
        </p14:section>
        <p14:section name="Development Tools" id="{2A18D210-4E59-4FFF-B9AC-468F9A4820C1}">
          <p14:sldIdLst>
            <p14:sldId id="257"/>
            <p14:sldId id="283"/>
            <p14:sldId id="258"/>
            <p14:sldId id="261"/>
            <p14:sldId id="262"/>
            <p14:sldId id="264"/>
            <p14:sldId id="284"/>
            <p14:sldId id="3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60" d="100"/>
          <a:sy n="60" d="100"/>
        </p:scale>
        <p:origin x="72" y="1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microsoft.com/office/2007/relationships/hdphoto" Target="../media/image4.wdp"/><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9.png"/><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hyperlink" Target="https://en.wikipedia.org/wiki/Web_server#Market_share" TargetMode="Externa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hyperlink" Target="http://en.wikipedia.org/wiki/List_of_TCP_and_UDP_port_numb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hyperlink" Target="http://tomcat.apache.org/download-85.cgi" TargetMode="External"/><Relationship Id="rId1" Type="http://schemas.openxmlformats.org/officeDocument/2006/relationships/hyperlink" Target="http://tomcat.apache.org/tomcat-8.5-doc/index.html" TargetMode="Externa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Chapter Two</a:t>
            </a:r>
            <a:endParaRPr lang="en-US" dirty="0"/>
          </a:p>
        </p:txBody>
      </p:sp>
      <p:sp>
        <p:nvSpPr>
          <p:cNvPr id="3" name="Subtitle 2"/>
          <p:cNvSpPr>
            <a:spLocks noGrp="1"/>
          </p:cNvSpPr>
          <p:nvPr>
            <p:ph type="subTitle" idx="1"/>
          </p:nvPr>
        </p:nvSpPr>
        <p:spPr/>
        <p:txBody>
          <a:bodyPr/>
          <a:lstStyle/>
          <a:p>
            <a:r>
              <a:rPr lang="en-US" dirty="0"/>
              <a:t>Essential Enterprise Development Technologies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EE Application</a:t>
            </a:r>
            <a:endParaRPr lang="en-US" dirty="0"/>
          </a:p>
        </p:txBody>
      </p:sp>
      <p:sp>
        <p:nvSpPr>
          <p:cNvPr id="3" name="Content Placeholder 2"/>
          <p:cNvSpPr>
            <a:spLocks noGrp="1"/>
          </p:cNvSpPr>
          <p:nvPr>
            <p:ph sz="half" idx="1"/>
          </p:nvPr>
        </p:nvSpPr>
        <p:spPr/>
        <p:txBody>
          <a:bodyPr>
            <a:normAutofit fontScale="77500" lnSpcReduction="20000"/>
          </a:bodyPr>
          <a:lstStyle/>
          <a:p>
            <a:r>
              <a:rPr lang="en-US" sz="2800" dirty="0"/>
              <a:t>The Java EE platform uses a </a:t>
            </a:r>
            <a:r>
              <a:rPr lang="en-US" sz="2800" b="1" i="1" dirty="0"/>
              <a:t>distributed multitiered application model </a:t>
            </a:r>
            <a:r>
              <a:rPr lang="en-US" sz="2800" dirty="0"/>
              <a:t>for enterprise applications.</a:t>
            </a:r>
            <a:endParaRPr lang="en-US" sz="2800" dirty="0"/>
          </a:p>
          <a:p>
            <a:r>
              <a:rPr lang="en-US" sz="2800" dirty="0"/>
              <a:t>Application logic is divided into </a:t>
            </a:r>
            <a:r>
              <a:rPr lang="en-US" sz="2800" b="1" i="1" dirty="0"/>
              <a:t>components </a:t>
            </a:r>
            <a:r>
              <a:rPr lang="en-US" sz="2800" dirty="0"/>
              <a:t>according to function.</a:t>
            </a:r>
            <a:endParaRPr lang="en-US" sz="2800" dirty="0"/>
          </a:p>
          <a:p>
            <a:r>
              <a:rPr lang="en-US" sz="2800" dirty="0"/>
              <a:t>The application components that make up a Java EE application are installed on various machines depending on the tier in the multitiered Java EE environment to which the application component belongs.</a:t>
            </a:r>
            <a:endParaRPr lang="en-US" sz="2800" dirty="0"/>
          </a:p>
        </p:txBody>
      </p:sp>
      <p:pic>
        <p:nvPicPr>
          <p:cNvPr id="5" name="Picture 4"/>
          <p:cNvPicPr>
            <a:picLocks noChangeAspect="1"/>
          </p:cNvPicPr>
          <p:nvPr/>
        </p:nvPicPr>
        <p:blipFill>
          <a:blip r:embed="rId1"/>
          <a:stretch>
            <a:fillRect/>
          </a:stretch>
        </p:blipFill>
        <p:spPr>
          <a:xfrm>
            <a:off x="6524681" y="858894"/>
            <a:ext cx="5268016" cy="55144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using Java EE in Enterprise</a:t>
            </a:r>
            <a:endParaRPr lang="en-US" dirty="0"/>
          </a:p>
        </p:txBody>
      </p:sp>
      <p:sp>
        <p:nvSpPr>
          <p:cNvPr id="3" name="Content Placeholder 2"/>
          <p:cNvSpPr>
            <a:spLocks noGrp="1"/>
          </p:cNvSpPr>
          <p:nvPr>
            <p:ph idx="1"/>
          </p:nvPr>
        </p:nvSpPr>
        <p:spPr/>
        <p:txBody>
          <a:bodyPr>
            <a:normAutofit/>
          </a:bodyPr>
          <a:lstStyle/>
          <a:p>
            <a:r>
              <a:rPr lang="en-US" sz="2800" dirty="0"/>
              <a:t>Java can run on multi-platform (WORA)</a:t>
            </a:r>
            <a:endParaRPr lang="en-US" sz="2800" dirty="0"/>
          </a:p>
          <a:p>
            <a:r>
              <a:rPr lang="en-US" sz="2800" dirty="0"/>
              <a:t>Object Oriented design for system architecture </a:t>
            </a:r>
            <a:endParaRPr lang="en-US" sz="2800" dirty="0"/>
          </a:p>
          <a:p>
            <a:r>
              <a:rPr lang="en-US" sz="2800" dirty="0"/>
              <a:t>Plenty of framework for system building </a:t>
            </a:r>
            <a:endParaRPr lang="en-US" sz="2800" dirty="0"/>
          </a:p>
          <a:p>
            <a:r>
              <a:rPr lang="en-US" sz="2800" dirty="0"/>
              <a:t>Wide dissemination with minimal cost </a:t>
            </a:r>
            <a:endParaRPr lang="en-US" sz="2800" dirty="0"/>
          </a:p>
          <a:p>
            <a:r>
              <a:rPr lang="en-US" sz="2800" dirty="0"/>
              <a:t>Dominating the e-Commerce industry </a:t>
            </a:r>
            <a:endParaRPr lang="en-US" sz="2800" dirty="0"/>
          </a:p>
          <a:p>
            <a:r>
              <a:rPr lang="en-US" sz="2800" dirty="0"/>
              <a:t>FOSS (free and open source software)</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EE Application</a:t>
            </a:r>
            <a:endParaRPr lang="en-US" dirty="0"/>
          </a:p>
        </p:txBody>
      </p:sp>
      <p:sp>
        <p:nvSpPr>
          <p:cNvPr id="4" name="Content Placeholder 3"/>
          <p:cNvSpPr>
            <a:spLocks noGrp="1"/>
          </p:cNvSpPr>
          <p:nvPr>
            <p:ph sz="half" idx="1"/>
          </p:nvPr>
        </p:nvSpPr>
        <p:spPr>
          <a:xfrm>
            <a:off x="1069848" y="2194560"/>
            <a:ext cx="4624370" cy="3977640"/>
          </a:xfrm>
        </p:spPr>
        <p:txBody>
          <a:bodyPr>
            <a:normAutofit/>
          </a:bodyPr>
          <a:lstStyle/>
          <a:p>
            <a:r>
              <a:rPr lang="en-US" sz="2800" dirty="0"/>
              <a:t>In a classic web-based Java EE application architecture, there are four tiers:</a:t>
            </a:r>
            <a:endParaRPr lang="en-US" sz="2800" dirty="0"/>
          </a:p>
          <a:p>
            <a:pPr marL="617220" lvl="1" indent="-342900">
              <a:buFont typeface="+mj-lt"/>
              <a:buAutoNum type="arabicPeriod"/>
            </a:pPr>
            <a:r>
              <a:rPr lang="en-US" sz="2400" dirty="0"/>
              <a:t>Client Tier</a:t>
            </a:r>
            <a:endParaRPr lang="en-US" sz="2400" dirty="0"/>
          </a:p>
          <a:p>
            <a:pPr marL="617220" lvl="1" indent="-342900">
              <a:buFont typeface="+mj-lt"/>
              <a:buAutoNum type="arabicPeriod"/>
            </a:pPr>
            <a:r>
              <a:rPr lang="en-US" sz="2400" dirty="0"/>
              <a:t>Web Tier</a:t>
            </a:r>
            <a:endParaRPr lang="en-US" sz="2400" dirty="0"/>
          </a:p>
          <a:p>
            <a:pPr marL="617220" lvl="1" indent="-342900">
              <a:buFont typeface="+mj-lt"/>
              <a:buAutoNum type="arabicPeriod"/>
            </a:pPr>
            <a:r>
              <a:rPr lang="en-US" sz="2400" dirty="0"/>
              <a:t>Business Logic Tier</a:t>
            </a:r>
            <a:endParaRPr lang="en-US" sz="2400" dirty="0"/>
          </a:p>
          <a:p>
            <a:pPr marL="617220" lvl="1" indent="-342900">
              <a:buFont typeface="+mj-lt"/>
              <a:buAutoNum type="arabicPeriod"/>
            </a:pPr>
            <a:r>
              <a:rPr lang="en-US" sz="2400" dirty="0"/>
              <a:t>Enterprise Information System (EIS)</a:t>
            </a:r>
            <a:endParaRPr lang="en-US" sz="2400" dirty="0"/>
          </a:p>
        </p:txBody>
      </p:sp>
      <p:pic>
        <p:nvPicPr>
          <p:cNvPr id="8" name="Picture 7"/>
          <p:cNvPicPr>
            <a:picLocks noChangeAspect="1"/>
          </p:cNvPicPr>
          <p:nvPr/>
        </p:nvPicPr>
        <p:blipFill>
          <a:blip r:embed="rId1"/>
          <a:stretch>
            <a:fillRect/>
          </a:stretch>
        </p:blipFill>
        <p:spPr>
          <a:xfrm>
            <a:off x="6706719" y="720134"/>
            <a:ext cx="4910317" cy="54520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EE Application Tiers </a:t>
            </a:r>
            <a:endParaRPr lang="en-US" dirty="0"/>
          </a:p>
        </p:txBody>
      </p:sp>
      <p:sp>
        <p:nvSpPr>
          <p:cNvPr id="5" name="Content Placeholder 4"/>
          <p:cNvSpPr>
            <a:spLocks noGrp="1"/>
          </p:cNvSpPr>
          <p:nvPr>
            <p:ph idx="1"/>
          </p:nvPr>
        </p:nvSpPr>
        <p:spPr/>
        <p:txBody>
          <a:bodyPr>
            <a:normAutofit/>
          </a:bodyPr>
          <a:lstStyle/>
          <a:p>
            <a:r>
              <a:rPr lang="en-US" sz="2800" dirty="0"/>
              <a:t>Client tier</a:t>
            </a:r>
            <a:endParaRPr lang="en-US" sz="2800" dirty="0"/>
          </a:p>
          <a:p>
            <a:pPr lvl="1"/>
            <a:r>
              <a:rPr lang="en-US" sz="2400" dirty="0"/>
              <a:t>The client tier is usually a browser for rendering the user interface on the end-user machines, or an applet embedded in a web page.</a:t>
            </a:r>
            <a:endParaRPr lang="en-US" sz="2400" dirty="0"/>
          </a:p>
          <a:p>
            <a:r>
              <a:rPr lang="en-US" sz="2800" dirty="0"/>
              <a:t>Web tier</a:t>
            </a:r>
            <a:endParaRPr lang="en-US" sz="2800" dirty="0"/>
          </a:p>
          <a:p>
            <a:pPr lvl="1"/>
            <a:r>
              <a:rPr lang="en-US" sz="2400" dirty="0"/>
              <a:t>The web tier components run inside an application server and generate HTML or other markup that can be rendered or consumed by components in the client tier. This tier can also serve non-interactive clients such as other enterprise systems (both internal and external) via protocols such as Simple Object Access Protocol (SOAP) or Representational State Transfer (REST) web services.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EE Application Tiers cont.</a:t>
            </a:r>
            <a:endParaRPr lang="en-US" dirty="0"/>
          </a:p>
        </p:txBody>
      </p:sp>
      <p:sp>
        <p:nvSpPr>
          <p:cNvPr id="3" name="Content Placeholder 2"/>
          <p:cNvSpPr>
            <a:spLocks noGrp="1"/>
          </p:cNvSpPr>
          <p:nvPr>
            <p:ph idx="1"/>
          </p:nvPr>
        </p:nvSpPr>
        <p:spPr/>
        <p:txBody>
          <a:bodyPr>
            <a:normAutofit/>
          </a:bodyPr>
          <a:lstStyle/>
          <a:p>
            <a:r>
              <a:rPr lang="en-US" sz="2400" dirty="0"/>
              <a:t>Business logic tier</a:t>
            </a:r>
            <a:endParaRPr lang="en-US" sz="2400" dirty="0"/>
          </a:p>
          <a:p>
            <a:pPr lvl="1"/>
            <a:r>
              <a:rPr lang="en-US" sz="2000" dirty="0"/>
              <a:t>The components in the business logic tier contain the core business logic for the application. These are usually a mix of Enterprise Java Beans (EJB), Plain Old Java Objects (POJO), Entity Beans, Message Driven Beans, and Data Access Objects (DAO), which interface with persistent storage systems such as RDBMS, LDAP, and others.</a:t>
            </a:r>
            <a:endParaRPr lang="en-US" sz="2000" dirty="0"/>
          </a:p>
          <a:p>
            <a:r>
              <a:rPr lang="en-US" sz="2400" dirty="0"/>
              <a:t>Enterprise information systems (EIS) tier </a:t>
            </a:r>
            <a:endParaRPr lang="en-US" sz="2400" dirty="0"/>
          </a:p>
          <a:p>
            <a:pPr lvl="1"/>
            <a:r>
              <a:rPr lang="en-US" sz="2000" dirty="0"/>
              <a:t>Many enterprise applications store and manipulate persistent data that is consumed by multiple systems and applications within an organization. Examples are relational database management systems (RDBMS), Lightweight Directory Access Protocol (LDAP) directory services, NoSQL databases, in-memory databases, mainframes, or other back-end systems that store and manage an organization's data securely.</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components in each tier</a:t>
            </a:r>
            <a:endParaRPr lang="en-US" dirty="0"/>
          </a:p>
        </p:txBody>
      </p:sp>
      <p:sp>
        <p:nvSpPr>
          <p:cNvPr id="3" name="Content Placeholder 2"/>
          <p:cNvSpPr>
            <a:spLocks noGrp="1"/>
          </p:cNvSpPr>
          <p:nvPr>
            <p:ph idx="1"/>
          </p:nvPr>
        </p:nvSpPr>
        <p:spPr/>
        <p:txBody>
          <a:bodyPr>
            <a:normAutofit fontScale="92500"/>
          </a:bodyPr>
          <a:lstStyle/>
          <a:p>
            <a:r>
              <a:rPr lang="en-US" sz="2800" dirty="0"/>
              <a:t>Client Tier (Font End)</a:t>
            </a:r>
            <a:endParaRPr lang="en-US" sz="2800" dirty="0"/>
          </a:p>
          <a:p>
            <a:pPr lvl="1"/>
            <a:r>
              <a:rPr lang="en-US" sz="2400" dirty="0"/>
              <a:t>Web application, application clients, </a:t>
            </a:r>
            <a:r>
              <a:rPr lang="en-US" sz="2400" strike="sngStrike" dirty="0"/>
              <a:t>applets</a:t>
            </a:r>
            <a:endParaRPr lang="en-US" sz="2400" strike="sngStrike" dirty="0"/>
          </a:p>
          <a:p>
            <a:r>
              <a:rPr lang="en-US" sz="2800" dirty="0"/>
              <a:t>Web Tier </a:t>
            </a:r>
            <a:endParaRPr lang="en-US" sz="2800" dirty="0"/>
          </a:p>
          <a:p>
            <a:pPr lvl="1"/>
            <a:r>
              <a:rPr lang="en-US" sz="2400" b="1" dirty="0"/>
              <a:t>Java servlet</a:t>
            </a:r>
            <a:r>
              <a:rPr lang="en-US" sz="2400" dirty="0"/>
              <a:t>: Java servlets are server side modules, typically used to process a request and send back response in the web applications.</a:t>
            </a:r>
            <a:endParaRPr lang="en-US" sz="2400" dirty="0"/>
          </a:p>
          <a:p>
            <a:pPr lvl="1"/>
            <a:r>
              <a:rPr lang="en-US" sz="2400" b="1" dirty="0"/>
              <a:t>Java Server Pages (JSP):</a:t>
            </a:r>
            <a:r>
              <a:rPr lang="en-US" sz="2400" dirty="0"/>
              <a:t>  JSPs are also server side modules used to process the web requests. JSPs (Java Server Pages) are great for handling requests that generate large HTML  markup responses</a:t>
            </a:r>
            <a:endParaRPr lang="en-US" sz="2400" dirty="0"/>
          </a:p>
          <a:p>
            <a:pPr lvl="1"/>
            <a:r>
              <a:rPr lang="en-US" sz="2400" b="1" dirty="0"/>
              <a:t>Java Server Faces</a:t>
            </a:r>
            <a:r>
              <a:rPr lang="en-US" sz="2400" dirty="0"/>
              <a:t>; Java Server Faces makes creating user interface on the server </a:t>
            </a:r>
            <a:r>
              <a:rPr lang="en-US" dirty="0"/>
              <a:t>side modular by incorporating the MVC design pattern in its implementation.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technologies in each tier cont.</a:t>
            </a:r>
            <a:endParaRPr lang="en-US" dirty="0"/>
          </a:p>
        </p:txBody>
      </p:sp>
      <p:sp>
        <p:nvSpPr>
          <p:cNvPr id="3" name="Content Placeholder 2"/>
          <p:cNvSpPr>
            <a:spLocks noGrp="1"/>
          </p:cNvSpPr>
          <p:nvPr>
            <p:ph idx="1"/>
          </p:nvPr>
        </p:nvSpPr>
        <p:spPr/>
        <p:txBody>
          <a:bodyPr/>
          <a:lstStyle/>
          <a:p>
            <a:r>
              <a:rPr lang="en-US" sz="2800" dirty="0"/>
              <a:t>Business logic tier</a:t>
            </a:r>
            <a:endParaRPr lang="en-US" sz="2800" dirty="0"/>
          </a:p>
          <a:p>
            <a:pPr lvl="1"/>
            <a:r>
              <a:rPr lang="en-US" sz="2400" b="1" dirty="0"/>
              <a:t>Enterprise Java Beans (EJB):  </a:t>
            </a:r>
            <a:r>
              <a:rPr lang="en-US" sz="2400" dirty="0"/>
              <a:t>are the Java classes where you can write your business logic.</a:t>
            </a:r>
            <a:r>
              <a:rPr lang="en-US" sz="2400" b="1" dirty="0"/>
              <a:t> </a:t>
            </a:r>
            <a:endParaRPr lang="en-US" sz="2400" b="1" dirty="0"/>
          </a:p>
          <a:p>
            <a:pPr lvl="1"/>
            <a:r>
              <a:rPr lang="en-US" sz="2400" b="1" dirty="0"/>
              <a:t>EJB are two types:</a:t>
            </a:r>
            <a:endParaRPr lang="en-US" sz="2400" b="1" dirty="0"/>
          </a:p>
          <a:p>
            <a:pPr lvl="2"/>
            <a:r>
              <a:rPr lang="en-US" sz="2000" b="1" dirty="0"/>
              <a:t>Session beans:  </a:t>
            </a:r>
            <a:r>
              <a:rPr lang="en-US" sz="2000" dirty="0"/>
              <a:t>Session beans are called directly by clients or middle tier objects</a:t>
            </a:r>
            <a:endParaRPr lang="en-US" sz="2000" dirty="0"/>
          </a:p>
          <a:p>
            <a:pPr lvl="2"/>
            <a:r>
              <a:rPr lang="en-US" sz="2000" b="1" dirty="0"/>
              <a:t>Message driven beans (MDB):  </a:t>
            </a:r>
            <a:r>
              <a:rPr lang="en-US" sz="2000" dirty="0"/>
              <a:t>Message driven beans are called in response to Java Messaging Service (JSM) events</a:t>
            </a:r>
            <a:endParaRPr lang="en-US" sz="2000" dirty="0"/>
          </a:p>
          <a:p>
            <a:pPr lvl="1"/>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components in each tier cont.</a:t>
            </a:r>
            <a:endParaRPr lang="en-US" dirty="0"/>
          </a:p>
        </p:txBody>
      </p:sp>
      <p:sp>
        <p:nvSpPr>
          <p:cNvPr id="3" name="Content Placeholder 2"/>
          <p:cNvSpPr>
            <a:spLocks noGrp="1"/>
          </p:cNvSpPr>
          <p:nvPr>
            <p:ph idx="1"/>
          </p:nvPr>
        </p:nvSpPr>
        <p:spPr/>
        <p:txBody>
          <a:bodyPr>
            <a:normAutofit/>
          </a:bodyPr>
          <a:lstStyle/>
          <a:p>
            <a:r>
              <a:rPr lang="en-US" sz="2800" dirty="0"/>
              <a:t>Enterprise information systems (EIS) tier </a:t>
            </a:r>
            <a:endParaRPr lang="en-US" sz="2800" dirty="0"/>
          </a:p>
          <a:p>
            <a:pPr lvl="1"/>
            <a:r>
              <a:rPr lang="en-US" sz="2400" b="1" dirty="0"/>
              <a:t>Java Database Connectivity (JDBC): </a:t>
            </a:r>
            <a:r>
              <a:rPr lang="en-US" sz="2400" dirty="0"/>
              <a:t>JDBC is a specification to access relational database in a common and consistent way.</a:t>
            </a:r>
            <a:endParaRPr lang="en-US" sz="2400" b="1" dirty="0"/>
          </a:p>
          <a:p>
            <a:pPr lvl="1"/>
            <a:r>
              <a:rPr lang="en-US" sz="2400" b="1" dirty="0"/>
              <a:t>The Java Persistent API (JPA):</a:t>
            </a:r>
            <a:r>
              <a:rPr lang="en-US" sz="2400" dirty="0"/>
              <a:t>JPA gives you the flexibility to map the objects to the tables in relational database and execute the queries with or without  using Structured Query Language (SQL).</a:t>
            </a:r>
            <a:endParaRPr lang="en-US" dirty="0"/>
          </a:p>
          <a:p>
            <a:pPr lvl="1"/>
            <a:r>
              <a:rPr lang="en-US" sz="2400" b="1" dirty="0"/>
              <a:t>Web services: </a:t>
            </a:r>
            <a:r>
              <a:rPr lang="en-US" sz="2400" dirty="0"/>
              <a:t>Web services are remote application components that expose self-contained APIs.</a:t>
            </a:r>
            <a:endParaRPr lang="en-US" sz="2400" dirty="0"/>
          </a:p>
          <a:p>
            <a:pPr lvl="2"/>
            <a:r>
              <a:rPr lang="en-US" sz="2000" b="1" dirty="0"/>
              <a:t>Simple Object Access Protocol</a:t>
            </a:r>
            <a:r>
              <a:rPr lang="en-US" sz="2000" dirty="0"/>
              <a:t> (</a:t>
            </a:r>
            <a:r>
              <a:rPr lang="en-US" sz="2000" b="1" dirty="0"/>
              <a:t>SOAP</a:t>
            </a:r>
            <a:r>
              <a:rPr lang="en-US" sz="2000" dirty="0"/>
              <a:t>) </a:t>
            </a:r>
            <a:endParaRPr lang="en-US" sz="2000" dirty="0"/>
          </a:p>
          <a:p>
            <a:pPr lvl="2"/>
            <a:r>
              <a:rPr lang="en-US" sz="2000" b="1" dirty="0"/>
              <a:t>Representational State Transfer</a:t>
            </a:r>
            <a:r>
              <a:rPr lang="en-US" sz="2000" dirty="0"/>
              <a:t> (</a:t>
            </a:r>
            <a:r>
              <a:rPr lang="en-US" sz="2000" b="1" dirty="0"/>
              <a:t>REST</a:t>
            </a:r>
            <a:r>
              <a:rPr lang="en-US" sz="2000" dirty="0"/>
              <a:t>)</a:t>
            </a:r>
            <a:endParaRPr lang="en-US" sz="5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Multi-tier Applications</a:t>
            </a:r>
            <a:endParaRPr lang="en-US" dirty="0"/>
          </a:p>
        </p:txBody>
      </p:sp>
      <p:sp>
        <p:nvSpPr>
          <p:cNvPr id="3" name="Content Placeholder 2"/>
          <p:cNvSpPr>
            <a:spLocks noGrp="1"/>
          </p:cNvSpPr>
          <p:nvPr>
            <p:ph idx="1"/>
          </p:nvPr>
        </p:nvSpPr>
        <p:spPr/>
        <p:txBody>
          <a:bodyPr>
            <a:normAutofit/>
          </a:bodyPr>
          <a:lstStyle/>
          <a:p>
            <a:r>
              <a:rPr lang="en-US" sz="2800" dirty="0"/>
              <a:t>The Java EE specification is designed to accommodate many different types of multi-tier applications. Some of the most common ones are briefly highlighted:</a:t>
            </a:r>
            <a:endParaRPr lang="en-US" sz="2800" dirty="0"/>
          </a:p>
          <a:p>
            <a:pPr marL="731520" lvl="1" indent="-457200">
              <a:buFont typeface="+mj-lt"/>
              <a:buAutoNum type="arabicPeriod"/>
            </a:pPr>
            <a:r>
              <a:rPr lang="en-US" sz="2400" dirty="0"/>
              <a:t>Web-centric architecture </a:t>
            </a:r>
            <a:endParaRPr lang="en-US" sz="2400" dirty="0"/>
          </a:p>
          <a:p>
            <a:pPr marL="731520" lvl="1" indent="-457200">
              <a:buFont typeface="+mj-lt"/>
              <a:buAutoNum type="arabicPeriod"/>
            </a:pPr>
            <a:r>
              <a:rPr lang="en-US" sz="2400" dirty="0"/>
              <a:t>Combined Web and Business Logic Component-based Architecture </a:t>
            </a:r>
            <a:endParaRPr lang="en-US" sz="2400" dirty="0"/>
          </a:p>
          <a:p>
            <a:pPr marL="731520" lvl="1" indent="-457200">
              <a:buFont typeface="+mj-lt"/>
              <a:buAutoNum type="arabicPeriod"/>
            </a:pPr>
            <a:r>
              <a:rPr lang="en-US" sz="2400" dirty="0"/>
              <a:t>Business-to-Business Architecture (B2B) </a:t>
            </a:r>
            <a:endParaRPr lang="en-US" sz="2400" dirty="0"/>
          </a:p>
          <a:p>
            <a:pPr marL="731520" lvl="1" indent="-457200">
              <a:buFont typeface="+mj-lt"/>
              <a:buAutoNum type="arabicPeriod"/>
            </a:pPr>
            <a:r>
              <a:rPr lang="en-US" sz="2400" dirty="0"/>
              <a:t>Web Service Application Architecture </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Web-centric architecture</a:t>
            </a:r>
            <a:endParaRPr lang="en-US" dirty="0"/>
          </a:p>
        </p:txBody>
      </p:sp>
      <p:sp>
        <p:nvSpPr>
          <p:cNvPr id="4" name="Content Placeholder 3"/>
          <p:cNvSpPr>
            <a:spLocks noGrp="1"/>
          </p:cNvSpPr>
          <p:nvPr>
            <p:ph sz="half" idx="1"/>
          </p:nvPr>
        </p:nvSpPr>
        <p:spPr/>
        <p:txBody>
          <a:bodyPr>
            <a:normAutofit/>
          </a:bodyPr>
          <a:lstStyle/>
          <a:p>
            <a:r>
              <a:rPr lang="en-US" sz="2400" dirty="0"/>
              <a:t>This type of architecture is for simple applications with a browser- based front end and a simple back end powered by Servlets, Java Server Pages (JSP), or Java Server Faces (JSF). </a:t>
            </a:r>
            <a:r>
              <a:rPr lang="en-US" sz="2400" b="1" i="1" dirty="0"/>
              <a:t>Features such as transactions, asynchronous messaging, and database access are not used.</a:t>
            </a:r>
            <a:endParaRPr lang="en-US" sz="2400" b="1" i="1" dirty="0"/>
          </a:p>
        </p:txBody>
      </p:sp>
      <p:pic>
        <p:nvPicPr>
          <p:cNvPr id="6" name="Picture 5"/>
          <p:cNvPicPr>
            <a:picLocks noChangeAspect="1"/>
          </p:cNvPicPr>
          <p:nvPr/>
        </p:nvPicPr>
        <p:blipFill>
          <a:blip r:embed="rId1"/>
          <a:stretch>
            <a:fillRect/>
          </a:stretch>
        </p:blipFill>
        <p:spPr>
          <a:xfrm>
            <a:off x="6096000" y="2194560"/>
            <a:ext cx="5833594" cy="35453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endParaRPr lang="en-US" dirty="0"/>
          </a:p>
        </p:txBody>
      </p:sp>
      <p:sp>
        <p:nvSpPr>
          <p:cNvPr id="3" name="Content Placeholder 2"/>
          <p:cNvSpPr>
            <a:spLocks noGrp="1"/>
          </p:cNvSpPr>
          <p:nvPr>
            <p:ph idx="1"/>
          </p:nvPr>
        </p:nvSpPr>
        <p:spPr/>
        <p:txBody>
          <a:bodyPr>
            <a:normAutofit/>
          </a:bodyPr>
          <a:lstStyle/>
          <a:p>
            <a:r>
              <a:rPr lang="en-US" sz="2800" dirty="0"/>
              <a:t>Java Enterprise Edition</a:t>
            </a:r>
            <a:endParaRPr lang="en-US" sz="2800" dirty="0"/>
          </a:p>
          <a:p>
            <a:pPr lvl="1"/>
            <a:r>
              <a:rPr lang="en-US" sz="2400" dirty="0"/>
              <a:t>Java EE platform</a:t>
            </a:r>
            <a:endParaRPr lang="en-US" sz="2400" dirty="0"/>
          </a:p>
          <a:p>
            <a:pPr lvl="1"/>
            <a:r>
              <a:rPr lang="en-US" sz="2400" dirty="0"/>
              <a:t>Java EE application architecture </a:t>
            </a:r>
            <a:endParaRPr lang="en-US" sz="2800" dirty="0"/>
          </a:p>
          <a:p>
            <a:r>
              <a:rPr lang="en-US" sz="2800" dirty="0"/>
              <a:t>Java EE Server</a:t>
            </a:r>
            <a:endParaRPr lang="en-US" sz="2800" dirty="0"/>
          </a:p>
          <a:p>
            <a:pPr lvl="1"/>
            <a:r>
              <a:rPr lang="en-US" sz="2400" dirty="0"/>
              <a:t>Understanding Web server</a:t>
            </a:r>
            <a:endParaRPr lang="en-US" sz="2400" dirty="0"/>
          </a:p>
          <a:p>
            <a:pPr lvl="1"/>
            <a:r>
              <a:rPr lang="en-US" sz="2400" dirty="0"/>
              <a:t>Port Number, Log file</a:t>
            </a:r>
            <a:endParaRPr lang="en-US" sz="2400" dirty="0"/>
          </a:p>
          <a:p>
            <a:pPr lvl="1"/>
            <a:r>
              <a:rPr lang="en-US" sz="2400" dirty="0"/>
              <a:t>Undrstanding Containers (Tomcat) </a:t>
            </a:r>
            <a:endParaRPr lang="en-US" sz="2400" dirty="0"/>
          </a:p>
          <a:p>
            <a:pPr lvl="0"/>
            <a:r>
              <a:rPr lang="en-US" sz="2660" dirty="0">
                <a:sym typeface="+mn-ea"/>
              </a:rPr>
              <a:t>Development tools</a:t>
            </a:r>
            <a:endParaRPr lang="en-US" sz="2660" dirty="0"/>
          </a:p>
          <a:p>
            <a:pPr lvl="1"/>
            <a:r>
              <a:rPr lang="en-US" sz="2660" dirty="0">
                <a:sym typeface="+mn-ea"/>
              </a:rPr>
              <a:t>JDK, IDE, Build Automation Tool, web container …</a:t>
            </a:r>
            <a:endParaRPr lang="en-US" sz="266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Web and Business Logic Component-based Architecture</a:t>
            </a:r>
            <a:endParaRPr lang="en-US" dirty="0"/>
          </a:p>
        </p:txBody>
      </p:sp>
      <p:sp>
        <p:nvSpPr>
          <p:cNvPr id="3" name="Content Placeholder 2"/>
          <p:cNvSpPr>
            <a:spLocks noGrp="1"/>
          </p:cNvSpPr>
          <p:nvPr>
            <p:ph sz="half" idx="1"/>
          </p:nvPr>
        </p:nvSpPr>
        <p:spPr/>
        <p:txBody>
          <a:bodyPr>
            <a:normAutofit/>
          </a:bodyPr>
          <a:lstStyle/>
          <a:p>
            <a:r>
              <a:rPr lang="en-US" sz="2400" dirty="0"/>
              <a:t>a browser in the </a:t>
            </a:r>
            <a:r>
              <a:rPr lang="en-US" sz="2400" i="1" dirty="0"/>
              <a:t>client tier </a:t>
            </a:r>
            <a:r>
              <a:rPr lang="en-US" sz="2400" dirty="0"/>
              <a:t>interfaces with a web tier.</a:t>
            </a:r>
            <a:endParaRPr lang="en-US" sz="2400" dirty="0"/>
          </a:p>
          <a:p>
            <a:r>
              <a:rPr lang="en-US" sz="2400" dirty="0"/>
              <a:t>web tier consisting of Servlets, JSPs, or JSF pages, which are responsible for rendering the user interface, controlling page flow, and security</a:t>
            </a:r>
            <a:endParaRPr lang="en-US" sz="2400" dirty="0"/>
          </a:p>
        </p:txBody>
      </p:sp>
      <p:pic>
        <p:nvPicPr>
          <p:cNvPr id="5" name="Picture 4"/>
          <p:cNvPicPr>
            <a:picLocks noChangeAspect="1"/>
          </p:cNvPicPr>
          <p:nvPr/>
        </p:nvPicPr>
        <p:blipFill>
          <a:blip r:embed="rId1"/>
          <a:stretch>
            <a:fillRect/>
          </a:stretch>
        </p:blipFill>
        <p:spPr>
          <a:xfrm>
            <a:off x="6864554" y="2093976"/>
            <a:ext cx="4004338" cy="446375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Web and Business Logic Component-based Architecture cont.</a:t>
            </a:r>
            <a:endParaRPr lang="en-US" dirty="0"/>
          </a:p>
        </p:txBody>
      </p:sp>
      <p:sp>
        <p:nvSpPr>
          <p:cNvPr id="3" name="Content Placeholder 2"/>
          <p:cNvSpPr>
            <a:spLocks noGrp="1"/>
          </p:cNvSpPr>
          <p:nvPr>
            <p:ph sz="half" idx="1"/>
          </p:nvPr>
        </p:nvSpPr>
        <p:spPr/>
        <p:txBody>
          <a:bodyPr>
            <a:normAutofit fontScale="92500" lnSpcReduction="10000"/>
          </a:bodyPr>
          <a:lstStyle/>
          <a:p>
            <a:r>
              <a:rPr lang="en-US" sz="2400" dirty="0"/>
              <a:t>The core business logic is hosted in a separate business logic tier, which has Java EE components such as EJBs, Entity Beans (JPA), and Message Driven Beans (MDB). </a:t>
            </a:r>
            <a:endParaRPr lang="en-US" sz="2400" dirty="0"/>
          </a:p>
          <a:p>
            <a:r>
              <a:rPr lang="en-US" sz="2400" dirty="0"/>
              <a:t> Enterprise information systems (EIS) tier such as relational databases and back-office applications that expose an API for managing persistent data, and provide transactional capabilities for the application</a:t>
            </a:r>
            <a:endParaRPr lang="en-US" sz="2400" dirty="0"/>
          </a:p>
        </p:txBody>
      </p:sp>
      <p:pic>
        <p:nvPicPr>
          <p:cNvPr id="5" name="Picture 4"/>
          <p:cNvPicPr>
            <a:picLocks noChangeAspect="1"/>
          </p:cNvPicPr>
          <p:nvPr/>
        </p:nvPicPr>
        <p:blipFill>
          <a:blip r:embed="rId1"/>
          <a:stretch>
            <a:fillRect/>
          </a:stretch>
        </p:blipFill>
        <p:spPr>
          <a:xfrm>
            <a:off x="6864554" y="2093976"/>
            <a:ext cx="4004338" cy="44637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Business-to-Business Architecture (B2B)</a:t>
            </a:r>
            <a:endParaRPr lang="en-US" dirty="0"/>
          </a:p>
        </p:txBody>
      </p:sp>
      <p:sp>
        <p:nvSpPr>
          <p:cNvPr id="3" name="Content Placeholder 2"/>
          <p:cNvSpPr>
            <a:spLocks noGrp="1"/>
          </p:cNvSpPr>
          <p:nvPr>
            <p:ph sz="half" idx="1"/>
          </p:nvPr>
        </p:nvSpPr>
        <p:spPr/>
        <p:txBody>
          <a:bodyPr>
            <a:normAutofit fontScale="92500" lnSpcReduction="10000"/>
          </a:bodyPr>
          <a:lstStyle/>
          <a:p>
            <a:r>
              <a:rPr lang="en-US" sz="2400" dirty="0"/>
              <a:t>In this type of architecture, the front end is usually not an interactive graphical user interface (GUI) that is accessed by end users, but an internal or external system that integrates with the application and exchanges data using a mutually understood standard protocol such as Remote Method Invocation (RMI), HTTP, Simple Object Access Protocol (SOAP), or Representational State Transfer (REST).</a:t>
            </a:r>
            <a:endParaRPr lang="en-US" sz="2400" dirty="0"/>
          </a:p>
        </p:txBody>
      </p:sp>
      <p:pic>
        <p:nvPicPr>
          <p:cNvPr id="5" name="Picture 4"/>
          <p:cNvPicPr>
            <a:picLocks noChangeAspect="1"/>
          </p:cNvPicPr>
          <p:nvPr/>
        </p:nvPicPr>
        <p:blipFill>
          <a:blip r:embed="rId1"/>
          <a:stretch>
            <a:fillRect/>
          </a:stretch>
        </p:blipFill>
        <p:spPr>
          <a:xfrm>
            <a:off x="5845510" y="2194560"/>
            <a:ext cx="6073782" cy="3245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Service Application Architecture</a:t>
            </a:r>
            <a:endParaRPr lang="en-US" dirty="0"/>
          </a:p>
        </p:txBody>
      </p:sp>
      <p:sp>
        <p:nvSpPr>
          <p:cNvPr id="3" name="Content Placeholder 2"/>
          <p:cNvSpPr>
            <a:spLocks noGrp="1"/>
          </p:cNvSpPr>
          <p:nvPr>
            <p:ph sz="half" idx="1"/>
          </p:nvPr>
        </p:nvSpPr>
        <p:spPr/>
        <p:txBody>
          <a:bodyPr/>
          <a:lstStyle/>
          <a:p>
            <a:r>
              <a:rPr lang="en-US" dirty="0"/>
              <a:t>In this architecture, the application provides an API that is accessed over an HTTP-based protocol such as SOAP or REST via a set of services (endpoints) corresponding to the business function of the application. These services are consumed by non-interactive applications (can be internal or third-party) or an interactive HTML/JavaScript front end using frameworks such as AngularJS, Backbone.js, React, and many more.</a:t>
            </a:r>
            <a:endParaRPr lang="en-US" dirty="0"/>
          </a:p>
        </p:txBody>
      </p:sp>
      <p:pic>
        <p:nvPicPr>
          <p:cNvPr id="5" name="Picture 4"/>
          <p:cNvPicPr>
            <a:picLocks noChangeAspect="1"/>
          </p:cNvPicPr>
          <p:nvPr/>
        </p:nvPicPr>
        <p:blipFill>
          <a:blip r:embed="rId1"/>
          <a:stretch>
            <a:fillRect/>
          </a:stretch>
        </p:blipFill>
        <p:spPr>
          <a:xfrm>
            <a:off x="6962769" y="1411706"/>
            <a:ext cx="4787502" cy="51174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Java EE </a:t>
            </a:r>
            <a:r>
              <a:rPr lang="en-US" altLang="zh-CN" dirty="0"/>
              <a:t>server</a:t>
            </a:r>
            <a:r>
              <a:rPr lang="en-US" dirty="0"/>
              <a:t> </a:t>
            </a:r>
            <a:endParaRPr lang="en-US" dirty="0"/>
          </a:p>
        </p:txBody>
      </p:sp>
      <p:sp>
        <p:nvSpPr>
          <p:cNvPr id="7" name="Text Placeholder 6"/>
          <p:cNvSpPr>
            <a:spLocks noGrp="1"/>
          </p:cNvSpPr>
          <p:nvPr>
            <p:ph type="body" idx="1"/>
          </p:nvPr>
        </p:nvSpPr>
        <p:spPr/>
        <p:txBody>
          <a:bodyPr>
            <a:normAutofit/>
          </a:bodyPr>
          <a:lstStyle/>
          <a:p>
            <a:r>
              <a:rPr lang="en-US" sz="3200" dirty="0"/>
              <a:t>Web Server</a:t>
            </a:r>
            <a:endParaRPr lang="en-US" sz="3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Server</a:t>
            </a:r>
            <a:endParaRPr lang="en-US" dirty="0"/>
          </a:p>
        </p:txBody>
      </p:sp>
      <p:sp>
        <p:nvSpPr>
          <p:cNvPr id="5" name="Content Placeholder 4"/>
          <p:cNvSpPr>
            <a:spLocks noGrp="1"/>
          </p:cNvSpPr>
          <p:nvPr>
            <p:ph sz="half" idx="1"/>
          </p:nvPr>
        </p:nvSpPr>
        <p:spPr/>
        <p:txBody>
          <a:bodyPr/>
          <a:lstStyle/>
          <a:p>
            <a:r>
              <a:rPr lang="en-US" dirty="0"/>
              <a:t>Standalone Java Application: (Java SE) </a:t>
            </a:r>
            <a:endParaRPr lang="en-US" dirty="0"/>
          </a:p>
          <a:p>
            <a:pPr lvl="1"/>
            <a:r>
              <a:rPr lang="en-US" dirty="0"/>
              <a:t>Run on local machine</a:t>
            </a:r>
            <a:endParaRPr lang="en-US" dirty="0"/>
          </a:p>
          <a:p>
            <a:pPr lvl="1"/>
            <a:r>
              <a:rPr lang="en-US" dirty="0"/>
              <a:t>Main function as entry point</a:t>
            </a:r>
            <a:endParaRPr lang="en-US" dirty="0"/>
          </a:p>
          <a:p>
            <a:pPr lvl="1"/>
            <a:r>
              <a:rPr lang="en-US" dirty="0"/>
              <a:t>Compile to </a:t>
            </a:r>
            <a:r>
              <a:rPr lang="en-US" b="1" dirty="0"/>
              <a:t>class</a:t>
            </a:r>
            <a:r>
              <a:rPr lang="en-US" dirty="0"/>
              <a:t> or </a:t>
            </a:r>
            <a:r>
              <a:rPr lang="en-US" b="1" dirty="0"/>
              <a:t>jar</a:t>
            </a:r>
            <a:r>
              <a:rPr lang="en-US" dirty="0"/>
              <a:t> file</a:t>
            </a:r>
            <a:endParaRPr lang="en-US" dirty="0"/>
          </a:p>
          <a:p>
            <a:r>
              <a:rPr lang="en-US" dirty="0"/>
              <a:t>Java Enterprise Web Application: (Java EE)</a:t>
            </a:r>
            <a:endParaRPr lang="en-US" dirty="0"/>
          </a:p>
          <a:p>
            <a:pPr lvl="1"/>
            <a:r>
              <a:rPr lang="en-US" dirty="0"/>
              <a:t>Run on Java EE Server</a:t>
            </a:r>
            <a:endParaRPr lang="en-US" dirty="0"/>
          </a:p>
          <a:p>
            <a:pPr lvl="1"/>
            <a:r>
              <a:rPr lang="en-US" dirty="0"/>
              <a:t>Without main function</a:t>
            </a:r>
            <a:endParaRPr lang="en-US" dirty="0"/>
          </a:p>
          <a:p>
            <a:pPr lvl="1"/>
            <a:r>
              <a:rPr lang="en-US" dirty="0"/>
              <a:t>Packaging to </a:t>
            </a:r>
            <a:r>
              <a:rPr lang="en-US" b="1" dirty="0"/>
              <a:t>war </a:t>
            </a:r>
            <a:r>
              <a:rPr lang="en-US" dirty="0"/>
              <a:t>or</a:t>
            </a:r>
            <a:r>
              <a:rPr lang="en-US" b="1" dirty="0"/>
              <a:t> ear</a:t>
            </a:r>
            <a:r>
              <a:rPr lang="en-US" dirty="0"/>
              <a:t> file format.</a:t>
            </a:r>
            <a:endParaRPr lang="en-US" dirty="0"/>
          </a:p>
        </p:txBody>
      </p:sp>
      <p:pic>
        <p:nvPicPr>
          <p:cNvPr id="7" name="Picture 6"/>
          <p:cNvPicPr>
            <a:picLocks noChangeAspect="1"/>
          </p:cNvPicPr>
          <p:nvPr/>
        </p:nvPicPr>
        <p:blipFill>
          <a:blip r:embed="rId1"/>
          <a:stretch>
            <a:fillRect/>
          </a:stretch>
        </p:blipFill>
        <p:spPr>
          <a:xfrm>
            <a:off x="8679984" y="898358"/>
            <a:ext cx="3417299" cy="1863130"/>
          </a:xfrm>
          <a:prstGeom prst="rect">
            <a:avLst/>
          </a:prstGeom>
        </p:spPr>
      </p:pic>
      <p:pic>
        <p:nvPicPr>
          <p:cNvPr id="8" name="Picture 7"/>
          <p:cNvPicPr>
            <a:picLocks noChangeAspect="1"/>
          </p:cNvPicPr>
          <p:nvPr/>
        </p:nvPicPr>
        <p:blipFill>
          <a:blip r:embed="rId2"/>
          <a:stretch>
            <a:fillRect/>
          </a:stretch>
        </p:blipFill>
        <p:spPr>
          <a:xfrm>
            <a:off x="6803209" y="3571643"/>
            <a:ext cx="4160696" cy="3077810"/>
          </a:xfrm>
          <a:prstGeom prst="rect">
            <a:avLst/>
          </a:prstGeom>
        </p:spPr>
      </p:pic>
      <p:pic>
        <p:nvPicPr>
          <p:cNvPr id="9" name="Picture 8"/>
          <p:cNvPicPr>
            <a:picLocks noChangeAspect="1"/>
          </p:cNvPicPr>
          <p:nvPr/>
        </p:nvPicPr>
        <p:blipFill>
          <a:blip r:embed="rId3"/>
          <a:stretch>
            <a:fillRect/>
          </a:stretch>
        </p:blipFill>
        <p:spPr>
          <a:xfrm>
            <a:off x="6065272" y="928687"/>
            <a:ext cx="3523941" cy="26429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a:t>
            </a:r>
            <a:endParaRPr lang="en-US" dirty="0"/>
          </a:p>
        </p:txBody>
      </p:sp>
      <p:sp>
        <p:nvSpPr>
          <p:cNvPr id="5" name="Content Placeholder 4"/>
          <p:cNvSpPr>
            <a:spLocks noGrp="1"/>
          </p:cNvSpPr>
          <p:nvPr>
            <p:ph sz="half" idx="1"/>
          </p:nvPr>
        </p:nvSpPr>
        <p:spPr/>
        <p:txBody>
          <a:bodyPr/>
          <a:lstStyle/>
          <a:p>
            <a:r>
              <a:rPr lang="en-US" dirty="0"/>
              <a:t> A web server is server software, or hardware dedicated to running this software, that can satisfy client requests on the World Wide Web. </a:t>
            </a:r>
            <a:endParaRPr lang="en-US" dirty="0"/>
          </a:p>
          <a:p>
            <a:r>
              <a:rPr lang="en-US" dirty="0"/>
              <a:t>A web server can, in general, contain one or more websites. </a:t>
            </a:r>
            <a:endParaRPr lang="en-US" dirty="0"/>
          </a:p>
          <a:p>
            <a:r>
              <a:rPr lang="en-US" dirty="0"/>
              <a:t>A web server processes incoming network requests over HTTP.</a:t>
            </a:r>
            <a:endParaRPr lang="en-US" dirty="0"/>
          </a:p>
          <a:p>
            <a:pPr marL="0" indent="0">
              <a:buNone/>
            </a:pPr>
            <a:endParaRPr lang="en-US" dirty="0"/>
          </a:p>
        </p:txBody>
      </p:sp>
      <p:pic>
        <p:nvPicPr>
          <p:cNvPr id="10" name="Picture 9"/>
          <p:cNvPicPr>
            <a:picLocks noChangeAspect="1"/>
          </p:cNvPicPr>
          <p:nvPr/>
        </p:nvPicPr>
        <p:blipFill>
          <a:blip r:embed="rId1"/>
          <a:stretch>
            <a:fillRect/>
          </a:stretch>
        </p:blipFill>
        <p:spPr>
          <a:xfrm>
            <a:off x="5925224" y="5113579"/>
            <a:ext cx="877999" cy="877999"/>
          </a:xfrm>
          <a:prstGeom prst="rect">
            <a:avLst/>
          </a:prstGeom>
        </p:spPr>
      </p:pic>
      <p:sp>
        <p:nvSpPr>
          <p:cNvPr id="6" name="Content Placeholder 5"/>
          <p:cNvSpPr>
            <a:spLocks noGrp="1"/>
          </p:cNvSpPr>
          <p:nvPr>
            <p:ph sz="half" idx="2"/>
          </p:nvPr>
        </p:nvSpPr>
        <p:spPr/>
        <p:txBody>
          <a:bodyPr/>
          <a:lstStyle/>
          <a:p>
            <a:r>
              <a:rPr lang="en-US" dirty="0"/>
              <a:t>Web server can refer to hardware or software, or both of them working together.</a:t>
            </a:r>
            <a:endParaRPr lang="en-US" dirty="0"/>
          </a:p>
          <a:p>
            <a:endParaRPr lang="en-US" dirty="0"/>
          </a:p>
          <a:p>
            <a:pPr lvl="1"/>
            <a:r>
              <a:rPr lang="en-US" dirty="0"/>
              <a:t>On the hardware side, a web server is a computer that stores web server software and a website's component files.</a:t>
            </a:r>
            <a:endParaRPr lang="en-US" dirty="0"/>
          </a:p>
          <a:p>
            <a:pPr lvl="1"/>
            <a:endParaRPr lang="en-US" dirty="0"/>
          </a:p>
          <a:p>
            <a:pPr lvl="1"/>
            <a:endParaRPr lang="en-US" dirty="0"/>
          </a:p>
          <a:p>
            <a:pPr lvl="1"/>
            <a:r>
              <a:rPr lang="en-US" dirty="0"/>
              <a:t>On the software side, a web server includes several parts that control how web users access hosted files.</a:t>
            </a:r>
            <a:endParaRPr lang="en-US" dirty="0"/>
          </a:p>
        </p:txBody>
      </p:sp>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5894584" y="3600847"/>
            <a:ext cx="877999" cy="8779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nector: Curved 36"/>
          <p:cNvCxnSpPr>
            <a:stCxn id="11" idx="2"/>
          </p:cNvCxnSpPr>
          <p:nvPr/>
        </p:nvCxnSpPr>
        <p:spPr>
          <a:xfrm rot="5400000" flipH="1">
            <a:off x="5784781" y="2123350"/>
            <a:ext cx="996590" cy="5860548"/>
          </a:xfrm>
          <a:prstGeom prst="curvedConnector4">
            <a:avLst>
              <a:gd name="adj1" fmla="val -22938"/>
              <a:gd name="adj2" fmla="val 5673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p:cNvCxnSpPr>
            <a:stCxn id="10" idx="3"/>
            <a:endCxn id="11" idx="3"/>
          </p:cNvCxnSpPr>
          <p:nvPr/>
        </p:nvCxnSpPr>
        <p:spPr>
          <a:xfrm>
            <a:off x="9308583" y="2269366"/>
            <a:ext cx="693778" cy="2493542"/>
          </a:xfrm>
          <a:prstGeom prst="curvedConnector3">
            <a:avLst>
              <a:gd name="adj1" fmla="val 13295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a:xfrm>
            <a:off x="524345" y="275393"/>
            <a:ext cx="10058400" cy="1609344"/>
          </a:xfrm>
        </p:spPr>
        <p:txBody>
          <a:bodyPr/>
          <a:lstStyle/>
          <a:p>
            <a:r>
              <a:rPr lang="en-US" dirty="0"/>
              <a:t>Web server</a:t>
            </a:r>
            <a:endParaRPr lang="en-US" dirty="0"/>
          </a:p>
        </p:txBody>
      </p:sp>
      <p:grpSp>
        <p:nvGrpSpPr>
          <p:cNvPr id="8" name="Group 7"/>
          <p:cNvGrpSpPr/>
          <p:nvPr/>
        </p:nvGrpSpPr>
        <p:grpSpPr>
          <a:xfrm>
            <a:off x="1774778" y="3764067"/>
            <a:ext cx="1578023" cy="1609344"/>
            <a:chOff x="2849598" y="2620998"/>
            <a:chExt cx="1904762" cy="1904762"/>
          </a:xfrm>
        </p:grpSpPr>
        <p:pic>
          <p:nvPicPr>
            <p:cNvPr id="6" name="Picture 5"/>
            <p:cNvPicPr>
              <a:picLocks noChangeAspect="1"/>
            </p:cNvPicPr>
            <p:nvPr/>
          </p:nvPicPr>
          <p:blipFill>
            <a:blip r:embed="rId1"/>
            <a:stretch>
              <a:fillRect/>
            </a:stretch>
          </p:blipFill>
          <p:spPr>
            <a:xfrm>
              <a:off x="2849598" y="2620998"/>
              <a:ext cx="1904762" cy="1904762"/>
            </a:xfrm>
            <a:prstGeom prst="rect">
              <a:avLst/>
            </a:prstGeom>
          </p:spPr>
        </p:pic>
        <p:pic>
          <p:nvPicPr>
            <p:cNvPr id="7" name="Picture 6"/>
            <p:cNvPicPr>
              <a:picLocks noChangeAspect="1"/>
            </p:cNvPicPr>
            <p:nvPr/>
          </p:nvPicPr>
          <p:blipFill>
            <a:blip r:embed="rId2"/>
            <a:stretch>
              <a:fillRect/>
            </a:stretch>
          </p:blipFill>
          <p:spPr>
            <a:xfrm>
              <a:off x="3382956" y="2899764"/>
              <a:ext cx="838046" cy="838046"/>
            </a:xfrm>
            <a:prstGeom prst="rect">
              <a:avLst/>
            </a:prstGeom>
          </p:spPr>
        </p:pic>
      </p:grpSp>
      <p:pic>
        <p:nvPicPr>
          <p:cNvPr id="10" name="Picture 9"/>
          <p:cNvPicPr>
            <a:picLocks noChangeAspect="1"/>
          </p:cNvPicPr>
          <p:nvPr/>
        </p:nvPicPr>
        <p:blipFill>
          <a:blip r:embed="rId3"/>
          <a:stretch>
            <a:fillRect/>
          </a:stretch>
        </p:blipFill>
        <p:spPr>
          <a:xfrm>
            <a:off x="7540094" y="1385121"/>
            <a:ext cx="1768489" cy="1768489"/>
          </a:xfrm>
          <a:prstGeom prst="rect">
            <a:avLst/>
          </a:prstGeom>
        </p:spPr>
      </p:pic>
      <p:pic>
        <p:nvPicPr>
          <p:cNvPr id="11" name="Picture 10"/>
          <p:cNvPicPr>
            <a:picLocks noChangeAspect="1"/>
          </p:cNvPicPr>
          <p:nvPr/>
        </p:nvPicPr>
        <p:blipFill>
          <a:blip r:embed="rId4"/>
          <a:stretch>
            <a:fillRect/>
          </a:stretch>
        </p:blipFill>
        <p:spPr>
          <a:xfrm>
            <a:off x="8424338" y="3973896"/>
            <a:ext cx="1578023" cy="1578023"/>
          </a:xfrm>
          <a:prstGeom prst="rect">
            <a:avLst/>
          </a:prstGeom>
        </p:spPr>
      </p:pic>
      <p:pic>
        <p:nvPicPr>
          <p:cNvPr id="12" name="Picture 11"/>
          <p:cNvPicPr>
            <a:picLocks noChangeAspect="1"/>
          </p:cNvPicPr>
          <p:nvPr/>
        </p:nvPicPr>
        <p:blipFill>
          <a:blip r:embed="rId5"/>
          <a:stretch>
            <a:fillRect/>
          </a:stretch>
        </p:blipFill>
        <p:spPr>
          <a:xfrm>
            <a:off x="5638962" y="4828132"/>
            <a:ext cx="1090558" cy="1090558"/>
          </a:xfrm>
          <a:prstGeom prst="rect">
            <a:avLst/>
          </a:prstGeom>
        </p:spPr>
      </p:pic>
      <p:sp>
        <p:nvSpPr>
          <p:cNvPr id="13" name="Oval 12"/>
          <p:cNvSpPr/>
          <p:nvPr/>
        </p:nvSpPr>
        <p:spPr>
          <a:xfrm>
            <a:off x="1258722" y="3212061"/>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1</a:t>
            </a:r>
            <a:endParaRPr lang="en-US" b="1" dirty="0"/>
          </a:p>
        </p:txBody>
      </p:sp>
      <p:sp>
        <p:nvSpPr>
          <p:cNvPr id="14" name="Rectangle 13"/>
          <p:cNvSpPr/>
          <p:nvPr/>
        </p:nvSpPr>
        <p:spPr>
          <a:xfrm>
            <a:off x="1670912" y="3025799"/>
            <a:ext cx="2470484" cy="923330"/>
          </a:xfrm>
          <a:prstGeom prst="rect">
            <a:avLst/>
          </a:prstGeom>
        </p:spPr>
        <p:txBody>
          <a:bodyPr wrap="square">
            <a:spAutoFit/>
          </a:bodyPr>
          <a:lstStyle/>
          <a:p>
            <a:r>
              <a:rPr lang="en-US" b="1" dirty="0">
                <a:solidFill>
                  <a:srgbClr val="000000"/>
                </a:solidFill>
                <a:latin typeface="Ink Free" panose="03080402000500000000" pitchFamily="66" charset="0"/>
              </a:rPr>
              <a:t>you open up a web </a:t>
            </a:r>
            <a:endParaRPr lang="en-US" b="1" dirty="0">
              <a:latin typeface="Ink Free" panose="03080402000500000000" pitchFamily="66" charset="0"/>
            </a:endParaRPr>
          </a:p>
          <a:p>
            <a:r>
              <a:rPr lang="en-US" b="1" dirty="0">
                <a:solidFill>
                  <a:srgbClr val="000000"/>
                </a:solidFill>
                <a:latin typeface="Ink Free" panose="03080402000500000000" pitchFamily="66" charset="0"/>
              </a:rPr>
              <a:t>browser and type in </a:t>
            </a:r>
            <a:endParaRPr lang="en-US" b="1" dirty="0">
              <a:latin typeface="Ink Free" panose="03080402000500000000" pitchFamily="66" charset="0"/>
            </a:endParaRPr>
          </a:p>
          <a:p>
            <a:r>
              <a:rPr lang="en-US" b="1" dirty="0">
                <a:solidFill>
                  <a:srgbClr val="000000"/>
                </a:solidFill>
                <a:latin typeface="Ink Free" panose="03080402000500000000" pitchFamily="66" charset="0"/>
              </a:rPr>
              <a:t>a URL</a:t>
            </a:r>
            <a:endParaRPr lang="en-US" b="1" dirty="0">
              <a:latin typeface="Ink Free" panose="03080402000500000000" pitchFamily="66" charset="0"/>
            </a:endParaRPr>
          </a:p>
        </p:txBody>
      </p:sp>
      <p:sp>
        <p:nvSpPr>
          <p:cNvPr id="16" name="Oval 15"/>
          <p:cNvSpPr/>
          <p:nvPr/>
        </p:nvSpPr>
        <p:spPr>
          <a:xfrm>
            <a:off x="7310359" y="767390"/>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3</a:t>
            </a:r>
            <a:endParaRPr lang="en-US" b="1" dirty="0"/>
          </a:p>
        </p:txBody>
      </p:sp>
      <p:sp>
        <p:nvSpPr>
          <p:cNvPr id="17" name="Oval 16"/>
          <p:cNvSpPr/>
          <p:nvPr/>
        </p:nvSpPr>
        <p:spPr>
          <a:xfrm>
            <a:off x="9585664" y="3129907"/>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4</a:t>
            </a:r>
            <a:endParaRPr lang="en-US" b="1" dirty="0"/>
          </a:p>
        </p:txBody>
      </p:sp>
      <p:sp>
        <p:nvSpPr>
          <p:cNvPr id="18" name="Oval 17"/>
          <p:cNvSpPr/>
          <p:nvPr/>
        </p:nvSpPr>
        <p:spPr>
          <a:xfrm>
            <a:off x="5278962" y="5958795"/>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5</a:t>
            </a:r>
            <a:endParaRPr lang="en-US" b="1" dirty="0"/>
          </a:p>
        </p:txBody>
      </p:sp>
      <p:sp>
        <p:nvSpPr>
          <p:cNvPr id="19" name="Oval 18"/>
          <p:cNvSpPr/>
          <p:nvPr/>
        </p:nvSpPr>
        <p:spPr>
          <a:xfrm>
            <a:off x="1206933" y="5679056"/>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6</a:t>
            </a:r>
            <a:endParaRPr lang="en-US" b="1" dirty="0"/>
          </a:p>
        </p:txBody>
      </p:sp>
      <p:sp>
        <p:nvSpPr>
          <p:cNvPr id="20" name="Rectangle 19"/>
          <p:cNvSpPr/>
          <p:nvPr/>
        </p:nvSpPr>
        <p:spPr>
          <a:xfrm>
            <a:off x="4692528" y="3289527"/>
            <a:ext cx="1261140" cy="646331"/>
          </a:xfrm>
          <a:prstGeom prst="rect">
            <a:avLst/>
          </a:prstGeom>
        </p:spPr>
        <p:txBody>
          <a:bodyPr wrap="square">
            <a:spAutoFit/>
          </a:bodyPr>
          <a:lstStyle/>
          <a:p>
            <a:r>
              <a:rPr lang="en-US" b="1" dirty="0">
                <a:solidFill>
                  <a:srgbClr val="000000"/>
                </a:solidFill>
                <a:latin typeface="Ink Free" panose="03080402000500000000" pitchFamily="66" charset="0"/>
              </a:rPr>
              <a:t>Sent a </a:t>
            </a:r>
            <a:endParaRPr lang="en-US" b="1" dirty="0">
              <a:latin typeface="Ink Free" panose="03080402000500000000" pitchFamily="66" charset="0"/>
            </a:endParaRPr>
          </a:p>
          <a:p>
            <a:r>
              <a:rPr lang="en-US" b="1" dirty="0">
                <a:solidFill>
                  <a:srgbClr val="000000"/>
                </a:solidFill>
                <a:latin typeface="Ink Free" panose="03080402000500000000" pitchFamily="66" charset="0"/>
              </a:rPr>
              <a:t>REQUEST</a:t>
            </a:r>
            <a:endParaRPr lang="en-US" b="1" dirty="0">
              <a:latin typeface="Ink Free" panose="03080402000500000000" pitchFamily="66" charset="0"/>
            </a:endParaRPr>
          </a:p>
        </p:txBody>
      </p:sp>
      <p:sp>
        <p:nvSpPr>
          <p:cNvPr id="21" name="Rectangle 20"/>
          <p:cNvSpPr/>
          <p:nvPr/>
        </p:nvSpPr>
        <p:spPr>
          <a:xfrm>
            <a:off x="7800623" y="294276"/>
            <a:ext cx="2632825" cy="1200329"/>
          </a:xfrm>
          <a:prstGeom prst="rect">
            <a:avLst/>
          </a:prstGeom>
        </p:spPr>
        <p:txBody>
          <a:bodyPr wrap="square">
            <a:spAutoFit/>
          </a:bodyPr>
          <a:lstStyle/>
          <a:p>
            <a:r>
              <a:rPr lang="en-US" b="1" dirty="0">
                <a:solidFill>
                  <a:srgbClr val="000000"/>
                </a:solidFill>
                <a:latin typeface="Ink Free" panose="03080402000500000000" pitchFamily="66" charset="0"/>
              </a:rPr>
              <a:t>The web server </a:t>
            </a:r>
            <a:endParaRPr lang="en-US" b="1" dirty="0">
              <a:latin typeface="Ink Free" panose="03080402000500000000" pitchFamily="66" charset="0"/>
            </a:endParaRPr>
          </a:p>
          <a:p>
            <a:r>
              <a:rPr lang="en-US" b="1" dirty="0">
                <a:solidFill>
                  <a:srgbClr val="000000"/>
                </a:solidFill>
                <a:latin typeface="Ink Free" panose="03080402000500000000" pitchFamily="66" charset="0"/>
              </a:rPr>
              <a:t>figures out which </a:t>
            </a:r>
            <a:endParaRPr lang="en-US" b="1" dirty="0">
              <a:latin typeface="Ink Free" panose="03080402000500000000" pitchFamily="66" charset="0"/>
            </a:endParaRPr>
          </a:p>
          <a:p>
            <a:r>
              <a:rPr lang="en-US" b="1" dirty="0">
                <a:solidFill>
                  <a:srgbClr val="000000"/>
                </a:solidFill>
                <a:latin typeface="Ink Free" panose="03080402000500000000" pitchFamily="66" charset="0"/>
              </a:rPr>
              <a:t>page to return for </a:t>
            </a:r>
            <a:endParaRPr lang="en-US" b="1" dirty="0">
              <a:latin typeface="Ink Free" panose="03080402000500000000" pitchFamily="66" charset="0"/>
            </a:endParaRPr>
          </a:p>
          <a:p>
            <a:r>
              <a:rPr lang="en-US" b="1" dirty="0">
                <a:solidFill>
                  <a:srgbClr val="000000"/>
                </a:solidFill>
                <a:latin typeface="Ink Free" panose="03080402000500000000" pitchFamily="66" charset="0"/>
              </a:rPr>
              <a:t>that URL</a:t>
            </a:r>
            <a:endParaRPr lang="en-US" b="1" dirty="0">
              <a:latin typeface="Ink Free" panose="03080402000500000000" pitchFamily="66" charset="0"/>
            </a:endParaRPr>
          </a:p>
        </p:txBody>
      </p:sp>
      <p:sp>
        <p:nvSpPr>
          <p:cNvPr id="22" name="Rectangle 21"/>
          <p:cNvSpPr/>
          <p:nvPr/>
        </p:nvSpPr>
        <p:spPr>
          <a:xfrm>
            <a:off x="9984184" y="2709067"/>
            <a:ext cx="2247697" cy="1200329"/>
          </a:xfrm>
          <a:prstGeom prst="rect">
            <a:avLst/>
          </a:prstGeom>
        </p:spPr>
        <p:txBody>
          <a:bodyPr wrap="square">
            <a:spAutoFit/>
          </a:bodyPr>
          <a:lstStyle/>
          <a:p>
            <a:r>
              <a:rPr lang="en-US" b="1" dirty="0">
                <a:solidFill>
                  <a:srgbClr val="000000"/>
                </a:solidFill>
                <a:latin typeface="Ink Free" panose="03080402000500000000" pitchFamily="66" charset="0"/>
              </a:rPr>
              <a:t>The web server </a:t>
            </a:r>
            <a:endParaRPr lang="en-US" b="1" dirty="0">
              <a:latin typeface="Ink Free" panose="03080402000500000000" pitchFamily="66" charset="0"/>
            </a:endParaRPr>
          </a:p>
          <a:p>
            <a:r>
              <a:rPr lang="en-US" b="1" dirty="0">
                <a:solidFill>
                  <a:srgbClr val="000000"/>
                </a:solidFill>
                <a:latin typeface="Ink Free" panose="03080402000500000000" pitchFamily="66" charset="0"/>
              </a:rPr>
              <a:t>give your browser a </a:t>
            </a:r>
            <a:endParaRPr lang="en-US" b="1" dirty="0">
              <a:latin typeface="Ink Free" panose="03080402000500000000" pitchFamily="66" charset="0"/>
            </a:endParaRPr>
          </a:p>
          <a:p>
            <a:r>
              <a:rPr lang="en-US" b="1" dirty="0">
                <a:solidFill>
                  <a:srgbClr val="000000"/>
                </a:solidFill>
                <a:latin typeface="Ink Free" panose="03080402000500000000" pitchFamily="66" charset="0"/>
              </a:rPr>
              <a:t>page full of HTML, </a:t>
            </a:r>
            <a:endParaRPr lang="en-US" b="1" dirty="0">
              <a:latin typeface="Ink Free" panose="03080402000500000000" pitchFamily="66" charset="0"/>
            </a:endParaRPr>
          </a:p>
          <a:p>
            <a:r>
              <a:rPr lang="en-US" b="1" dirty="0">
                <a:solidFill>
                  <a:srgbClr val="000000"/>
                </a:solidFill>
                <a:latin typeface="Ink Free" panose="03080402000500000000" pitchFamily="66" charset="0"/>
              </a:rPr>
              <a:t>CSS and JavaScript</a:t>
            </a:r>
            <a:endParaRPr lang="en-US" b="1" dirty="0">
              <a:latin typeface="Ink Free" panose="03080402000500000000" pitchFamily="66" charset="0"/>
            </a:endParaRPr>
          </a:p>
        </p:txBody>
      </p:sp>
      <p:sp>
        <p:nvSpPr>
          <p:cNvPr id="23" name="Rectangle 22"/>
          <p:cNvSpPr/>
          <p:nvPr/>
        </p:nvSpPr>
        <p:spPr>
          <a:xfrm>
            <a:off x="5649911" y="5843823"/>
            <a:ext cx="1493982" cy="646331"/>
          </a:xfrm>
          <a:prstGeom prst="rect">
            <a:avLst/>
          </a:prstGeom>
        </p:spPr>
        <p:txBody>
          <a:bodyPr wrap="square">
            <a:spAutoFit/>
          </a:bodyPr>
          <a:lstStyle/>
          <a:p>
            <a:r>
              <a:rPr lang="en-US" b="1" dirty="0">
                <a:solidFill>
                  <a:srgbClr val="000000"/>
                </a:solidFill>
                <a:latin typeface="Ink Free" panose="03080402000500000000" pitchFamily="66" charset="0"/>
              </a:rPr>
              <a:t>Sent a </a:t>
            </a:r>
            <a:endParaRPr lang="en-US" b="1" dirty="0">
              <a:latin typeface="Ink Free" panose="03080402000500000000" pitchFamily="66" charset="0"/>
            </a:endParaRPr>
          </a:p>
          <a:p>
            <a:r>
              <a:rPr lang="en-US" b="1" dirty="0">
                <a:solidFill>
                  <a:srgbClr val="000000"/>
                </a:solidFill>
                <a:latin typeface="Ink Free" panose="03080402000500000000" pitchFamily="66" charset="0"/>
              </a:rPr>
              <a:t>RESPONSE</a:t>
            </a:r>
            <a:endParaRPr lang="en-US" b="1" dirty="0">
              <a:latin typeface="Ink Free" panose="03080402000500000000" pitchFamily="66" charset="0"/>
            </a:endParaRPr>
          </a:p>
        </p:txBody>
      </p:sp>
      <p:sp>
        <p:nvSpPr>
          <p:cNvPr id="24" name="Rectangle 23"/>
          <p:cNvSpPr/>
          <p:nvPr/>
        </p:nvSpPr>
        <p:spPr>
          <a:xfrm>
            <a:off x="1615491" y="5423880"/>
            <a:ext cx="2433123" cy="923330"/>
          </a:xfrm>
          <a:prstGeom prst="rect">
            <a:avLst/>
          </a:prstGeom>
        </p:spPr>
        <p:txBody>
          <a:bodyPr wrap="square">
            <a:spAutoFit/>
          </a:bodyPr>
          <a:lstStyle/>
          <a:p>
            <a:r>
              <a:rPr lang="en-US" b="1" dirty="0">
                <a:solidFill>
                  <a:srgbClr val="000000"/>
                </a:solidFill>
                <a:latin typeface="Ink Free" panose="03080402000500000000" pitchFamily="66" charset="0"/>
              </a:rPr>
              <a:t>The web server </a:t>
            </a:r>
            <a:endParaRPr lang="en-US" b="1" dirty="0">
              <a:latin typeface="Ink Free" panose="03080402000500000000" pitchFamily="66" charset="0"/>
            </a:endParaRPr>
          </a:p>
          <a:p>
            <a:r>
              <a:rPr lang="en-US" b="1" dirty="0">
                <a:solidFill>
                  <a:srgbClr val="000000"/>
                </a:solidFill>
                <a:latin typeface="Ink Free" panose="03080402000500000000" pitchFamily="66" charset="0"/>
              </a:rPr>
              <a:t>displays the web </a:t>
            </a:r>
            <a:endParaRPr lang="en-US" b="1" dirty="0">
              <a:latin typeface="Ink Free" panose="03080402000500000000" pitchFamily="66" charset="0"/>
            </a:endParaRPr>
          </a:p>
          <a:p>
            <a:r>
              <a:rPr lang="en-US" b="1" dirty="0">
                <a:solidFill>
                  <a:srgbClr val="000000"/>
                </a:solidFill>
                <a:latin typeface="Ink Free" panose="03080402000500000000" pitchFamily="66" charset="0"/>
              </a:rPr>
              <a:t>page.</a:t>
            </a:r>
            <a:endParaRPr lang="en-US" b="1" dirty="0">
              <a:latin typeface="Ink Free" panose="03080402000500000000" pitchFamily="66" charset="0"/>
            </a:endParaRPr>
          </a:p>
        </p:txBody>
      </p:sp>
      <p:cxnSp>
        <p:nvCxnSpPr>
          <p:cNvPr id="31" name="Connector: Curved 30"/>
          <p:cNvCxnSpPr/>
          <p:nvPr/>
        </p:nvCxnSpPr>
        <p:spPr>
          <a:xfrm flipV="1">
            <a:off x="3352801" y="2245441"/>
            <a:ext cx="4317558" cy="2189000"/>
          </a:xfrm>
          <a:prstGeom prst="curvedConnector3">
            <a:avLst>
              <a:gd name="adj1" fmla="val 27707"/>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4650086" y="2164312"/>
            <a:ext cx="1090558" cy="1090558"/>
          </a:xfrm>
          <a:prstGeom prst="rect">
            <a:avLst/>
          </a:prstGeom>
        </p:spPr>
      </p:pic>
      <p:sp>
        <p:nvSpPr>
          <p:cNvPr id="15" name="Oval 14"/>
          <p:cNvSpPr/>
          <p:nvPr/>
        </p:nvSpPr>
        <p:spPr>
          <a:xfrm>
            <a:off x="4301610" y="3288797"/>
            <a:ext cx="360000" cy="360000"/>
          </a:xfrm>
          <a:prstGeom prst="ellipse">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2</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server</a:t>
            </a:r>
            <a:endParaRPr lang="en-US" dirty="0"/>
          </a:p>
        </p:txBody>
      </p:sp>
      <p:sp>
        <p:nvSpPr>
          <p:cNvPr id="4" name="Content Placeholder 3"/>
          <p:cNvSpPr>
            <a:spLocks noGrp="1"/>
          </p:cNvSpPr>
          <p:nvPr>
            <p:ph idx="1"/>
          </p:nvPr>
        </p:nvSpPr>
        <p:spPr/>
        <p:txBody>
          <a:bodyPr>
            <a:normAutofit/>
          </a:bodyPr>
          <a:lstStyle/>
          <a:p>
            <a:r>
              <a:rPr lang="en-US" sz="2800" dirty="0"/>
              <a:t>Handle static web contents with HTTP protocol </a:t>
            </a:r>
            <a:endParaRPr lang="en-US" sz="2800" dirty="0"/>
          </a:p>
          <a:p>
            <a:pPr lvl="1"/>
            <a:r>
              <a:rPr lang="en-US" sz="2400" dirty="0"/>
              <a:t>It processes the HTTP Request and Response to deliver static web contents (e.g. web pages, images, documents, etc.). </a:t>
            </a:r>
            <a:endParaRPr lang="en-US" sz="2400" dirty="0"/>
          </a:p>
          <a:p>
            <a:pPr lvl="1"/>
            <a:r>
              <a:rPr lang="en-US" sz="2400" dirty="0"/>
              <a:t>It doesn’t process the server-side programs (PHP, .NET, Java, etc.) to deliver dynamic web contents. </a:t>
            </a:r>
            <a:endParaRPr lang="en-US" sz="2400" dirty="0"/>
          </a:p>
          <a:p>
            <a:r>
              <a:rPr lang="en-US" sz="2800" dirty="0"/>
              <a:t>Use port 80 to provide services in general </a:t>
            </a:r>
            <a:endParaRPr lang="en-US" sz="2800" dirty="0"/>
          </a:p>
          <a:p>
            <a:pPr lvl="1"/>
            <a:r>
              <a:rPr lang="en-US" sz="2400" dirty="0"/>
              <a:t>It reserves this port to provide HTTP services as default. </a:t>
            </a:r>
            <a:endParaRPr lang="en-US" sz="2400" dirty="0"/>
          </a:p>
          <a:p>
            <a:pPr lvl="1"/>
            <a:r>
              <a:rPr lang="en-US" sz="2400" dirty="0"/>
              <a:t>Once it is started, you cannot run other services to use the same port.</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874" y="725723"/>
            <a:ext cx="1749197" cy="369332"/>
          </a:xfrm>
          <a:prstGeom prst="rect">
            <a:avLst/>
          </a:prstGeom>
        </p:spPr>
        <p:txBody>
          <a:bodyPr wrap="none">
            <a:spAutoFit/>
          </a:bodyPr>
          <a:lstStyle/>
          <a:p>
            <a:r>
              <a:rPr lang="en-US" b="1" dirty="0">
                <a:solidFill>
                  <a:srgbClr val="000000"/>
                </a:solidFill>
                <a:latin typeface="Arial" panose="020B0604020202020204" pitchFamily="34" charset="0"/>
              </a:rPr>
              <a:t>February 2021</a:t>
            </a:r>
            <a:endParaRPr lang="en-US" b="1" i="0" dirty="0">
              <a:solidFill>
                <a:srgbClr val="000000"/>
              </a:solidFill>
              <a:effectLst/>
              <a:latin typeface="Arial" panose="020B0604020202020204" pitchFamily="34" charset="0"/>
            </a:endParaRPr>
          </a:p>
        </p:txBody>
      </p:sp>
      <p:sp>
        <p:nvSpPr>
          <p:cNvPr id="5" name="Rectangle 4"/>
          <p:cNvSpPr/>
          <p:nvPr/>
        </p:nvSpPr>
        <p:spPr>
          <a:xfrm>
            <a:off x="1210874" y="1363124"/>
            <a:ext cx="5350347" cy="923330"/>
          </a:xfrm>
          <a:prstGeom prst="rect">
            <a:avLst/>
          </a:prstGeom>
        </p:spPr>
        <p:txBody>
          <a:bodyPr wrap="square">
            <a:spAutoFit/>
          </a:bodyPr>
          <a:lstStyle/>
          <a:p>
            <a:r>
              <a:rPr lang="en-US" dirty="0"/>
              <a:t>Below are the latest statistics of the market share of all sites of the top web servers on the Internet by </a:t>
            </a:r>
            <a:r>
              <a:rPr lang="en-US" dirty="0" err="1"/>
              <a:t>Netcraft</a:t>
            </a:r>
            <a:r>
              <a:rPr lang="en-US" dirty="0"/>
              <a:t> February 2021 Web Server Survey</a:t>
            </a:r>
            <a:endParaRPr lang="en-US" dirty="0"/>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368" y="2714944"/>
            <a:ext cx="5886423" cy="2643119"/>
          </a:xfrm>
          <a:prstGeom prst="rect">
            <a:avLst/>
          </a:prstGeom>
        </p:spPr>
      </p:pic>
      <p:sp>
        <p:nvSpPr>
          <p:cNvPr id="10" name="Rectangle 9"/>
          <p:cNvSpPr/>
          <p:nvPr/>
        </p:nvSpPr>
        <p:spPr>
          <a:xfrm>
            <a:off x="822005" y="5494876"/>
            <a:ext cx="6573406" cy="369332"/>
          </a:xfrm>
          <a:prstGeom prst="rect">
            <a:avLst/>
          </a:prstGeom>
        </p:spPr>
        <p:txBody>
          <a:bodyPr wrap="square">
            <a:spAutoFit/>
          </a:bodyPr>
          <a:lstStyle/>
          <a:p>
            <a:r>
              <a:rPr lang="en-US" dirty="0">
                <a:hlinkClick r:id="rId2"/>
              </a:rPr>
              <a:t>https://en.wikipedia.org/wiki/Web_server#Market_share</a:t>
            </a:r>
            <a:r>
              <a:rPr lang="en-US" dirty="0"/>
              <a:t> </a:t>
            </a:r>
            <a:endParaRPr lang="en-US" dirty="0"/>
          </a:p>
        </p:txBody>
      </p:sp>
      <p:pic>
        <p:nvPicPr>
          <p:cNvPr id="11" name="Picture 10"/>
          <p:cNvPicPr>
            <a:picLocks noChangeAspect="1"/>
          </p:cNvPicPr>
          <p:nvPr/>
        </p:nvPicPr>
        <p:blipFill>
          <a:blip r:embed="rId3"/>
          <a:stretch>
            <a:fillRect/>
          </a:stretch>
        </p:blipFill>
        <p:spPr>
          <a:xfrm>
            <a:off x="9922428" y="2831114"/>
            <a:ext cx="1974482" cy="1880050"/>
          </a:xfrm>
          <a:prstGeom prst="rect">
            <a:avLst/>
          </a:prstGeom>
        </p:spPr>
      </p:pic>
      <p:pic>
        <p:nvPicPr>
          <p:cNvPr id="12" name="Picture 11"/>
          <p:cNvPicPr>
            <a:picLocks noChangeAspect="1"/>
          </p:cNvPicPr>
          <p:nvPr/>
        </p:nvPicPr>
        <p:blipFill>
          <a:blip r:embed="rId4"/>
          <a:stretch>
            <a:fillRect/>
          </a:stretch>
        </p:blipFill>
        <p:spPr>
          <a:xfrm>
            <a:off x="7165979" y="1232752"/>
            <a:ext cx="2473588" cy="2473588"/>
          </a:xfrm>
          <a:prstGeom prst="rect">
            <a:avLst/>
          </a:prstGeom>
        </p:spPr>
      </p:pic>
      <p:pic>
        <p:nvPicPr>
          <p:cNvPr id="13" name="Picture 12"/>
          <p:cNvPicPr>
            <a:picLocks noChangeAspect="1"/>
          </p:cNvPicPr>
          <p:nvPr/>
        </p:nvPicPr>
        <p:blipFill>
          <a:blip r:embed="rId5"/>
          <a:stretch>
            <a:fillRect/>
          </a:stretch>
        </p:blipFill>
        <p:spPr>
          <a:xfrm>
            <a:off x="9639567" y="121531"/>
            <a:ext cx="2438095" cy="2438095"/>
          </a:xfrm>
          <a:prstGeom prst="rect">
            <a:avLst/>
          </a:prstGeom>
        </p:spPr>
      </p:pic>
      <p:pic>
        <p:nvPicPr>
          <p:cNvPr id="14" name="Picture 13"/>
          <p:cNvPicPr>
            <a:picLocks noChangeAspect="1"/>
          </p:cNvPicPr>
          <p:nvPr/>
        </p:nvPicPr>
        <p:blipFill>
          <a:blip r:embed="rId6"/>
          <a:stretch>
            <a:fillRect/>
          </a:stretch>
        </p:blipFill>
        <p:spPr>
          <a:xfrm>
            <a:off x="7560205" y="5426380"/>
            <a:ext cx="3689684" cy="1241425"/>
          </a:xfrm>
          <a:prstGeom prst="rect">
            <a:avLst/>
          </a:prstGeom>
        </p:spPr>
      </p:pic>
      <p:pic>
        <p:nvPicPr>
          <p:cNvPr id="15" name="Picture 14"/>
          <p:cNvPicPr>
            <a:picLocks noChangeAspect="1"/>
          </p:cNvPicPr>
          <p:nvPr/>
        </p:nvPicPr>
        <p:blipFill>
          <a:blip r:embed="rId7"/>
          <a:stretch>
            <a:fillRect/>
          </a:stretch>
        </p:blipFill>
        <p:spPr>
          <a:xfrm>
            <a:off x="7152124" y="4279666"/>
            <a:ext cx="3177423" cy="13514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Introducing Java Enterprise Edition (JEE)</a:t>
            </a:r>
            <a:endParaRPr lang="en-US" dirty="0"/>
          </a:p>
        </p:txBody>
      </p:sp>
      <p:sp>
        <p:nvSpPr>
          <p:cNvPr id="5" name="Text Placeholder 4"/>
          <p:cNvSpPr>
            <a:spLocks noGrp="1"/>
          </p:cNvSpPr>
          <p:nvPr>
            <p:ph type="body"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Numbers</a:t>
            </a:r>
            <a:endParaRPr lang="en-US" dirty="0"/>
          </a:p>
        </p:txBody>
      </p:sp>
      <p:sp>
        <p:nvSpPr>
          <p:cNvPr id="3" name="Content Placeholder 2"/>
          <p:cNvSpPr>
            <a:spLocks noGrp="1"/>
          </p:cNvSpPr>
          <p:nvPr>
            <p:ph idx="1"/>
          </p:nvPr>
        </p:nvSpPr>
        <p:spPr/>
        <p:txBody>
          <a:bodyPr/>
          <a:lstStyle/>
          <a:p>
            <a:r>
              <a:rPr lang="en-US" dirty="0"/>
              <a:t>Ports are commonly used by network programming for two points to communicate. </a:t>
            </a:r>
            <a:endParaRPr lang="en-US" dirty="0"/>
          </a:p>
          <a:p>
            <a:r>
              <a:rPr lang="en-US" dirty="0"/>
              <a:t>Servers reserve a port number to provide services for their clients. So, clients can talk to the server through this port. </a:t>
            </a:r>
            <a:endParaRPr lang="en-US" dirty="0"/>
          </a:p>
          <a:p>
            <a:r>
              <a:rPr lang="en-US" dirty="0"/>
              <a:t>Internet socket port number consists of a 16-bit number (0 to 65,535).</a:t>
            </a:r>
            <a:endParaRPr lang="en-US" dirty="0"/>
          </a:p>
          <a:p>
            <a:pPr lvl="1"/>
            <a:r>
              <a:rPr lang="en-US" dirty="0"/>
              <a:t>Port numbers from 0 to 1,023 are reserved for well-known services.</a:t>
            </a:r>
            <a:endParaRPr lang="en-US" dirty="0"/>
          </a:p>
          <a:p>
            <a:r>
              <a:rPr lang="en-US" dirty="0"/>
              <a:t>Port Number List</a:t>
            </a:r>
            <a:endParaRPr lang="en-US" dirty="0"/>
          </a:p>
          <a:p>
            <a:pPr lvl="1"/>
            <a:r>
              <a:rPr lang="en-US" dirty="0">
                <a:hlinkClick r:id="rId1"/>
              </a:rPr>
              <a:t>http://en.wikipedia.org/wiki/List_of_TCP_and_UDP_port_numbers</a:t>
            </a:r>
            <a:r>
              <a:rPr lang="en-US" dirty="0"/>
              <a:t> </a:t>
            </a:r>
            <a:endParaRPr lang="en-US" dirty="0"/>
          </a:p>
        </p:txBody>
      </p:sp>
      <p:pic>
        <p:nvPicPr>
          <p:cNvPr id="4" name="Picture 3"/>
          <p:cNvPicPr>
            <a:picLocks noChangeAspect="1"/>
          </p:cNvPicPr>
          <p:nvPr/>
        </p:nvPicPr>
        <p:blipFill>
          <a:blip r:embed="rId2"/>
          <a:stretch>
            <a:fillRect/>
          </a:stretch>
        </p:blipFill>
        <p:spPr>
          <a:xfrm>
            <a:off x="8892062" y="3660187"/>
            <a:ext cx="3058661" cy="2599205"/>
          </a:xfrm>
          <a:prstGeom prst="rect">
            <a:avLst/>
          </a:prstGeom>
        </p:spPr>
      </p:pic>
      <p:pic>
        <p:nvPicPr>
          <p:cNvPr id="5" name="Picture 4"/>
          <p:cNvPicPr>
            <a:picLocks noChangeAspect="1"/>
          </p:cNvPicPr>
          <p:nvPr/>
        </p:nvPicPr>
        <p:blipFill>
          <a:blip r:embed="rId3"/>
          <a:stretch>
            <a:fillRect/>
          </a:stretch>
        </p:blipFill>
        <p:spPr>
          <a:xfrm>
            <a:off x="10293581" y="436834"/>
            <a:ext cx="1231546" cy="123154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Commonly used Ports</a:t>
            </a:r>
            <a:endParaRPr lang="en-US" dirty="0"/>
          </a:p>
        </p:txBody>
      </p:sp>
      <p:sp>
        <p:nvSpPr>
          <p:cNvPr id="3" name="Content Placeholder 2"/>
          <p:cNvSpPr>
            <a:spLocks noGrp="1"/>
          </p:cNvSpPr>
          <p:nvPr>
            <p:ph idx="1"/>
          </p:nvPr>
        </p:nvSpPr>
        <p:spPr/>
        <p:txBody>
          <a:bodyPr/>
          <a:lstStyle/>
          <a:p>
            <a:r>
              <a:rPr lang="en-US" sz="2800" dirty="0"/>
              <a:t>Reserved Ports</a:t>
            </a:r>
            <a:endParaRPr lang="en-US" sz="2800" dirty="0"/>
          </a:p>
          <a:p>
            <a:pPr lvl="1"/>
            <a:r>
              <a:rPr lang="en-US" sz="2400" dirty="0"/>
              <a:t>Official: FTP (20, 21), SSH (22), Telnet (23), SMTP (25), HTTP (80), POP3 (110), LDAP (389), HTTPS (443), etc.</a:t>
            </a:r>
            <a:endParaRPr lang="en-US" sz="2400" dirty="0"/>
          </a:p>
          <a:p>
            <a:pPr lvl="1"/>
            <a:r>
              <a:rPr lang="en-US" sz="2400" dirty="0"/>
              <a:t>Software Products: MySQL (3306), PostgreSQL (5432), Apache Application Server (8080), IBM WebSphere (9080), etc.</a:t>
            </a:r>
            <a:endParaRPr lang="en-US" sz="2400" dirty="0"/>
          </a:p>
          <a:p>
            <a:pPr lvl="1"/>
            <a:r>
              <a:rPr lang="en-US" sz="2400" dirty="0"/>
              <a:t>Different software may use the same port (8080), so checks the default setting before starting a service.</a:t>
            </a:r>
            <a:endParaRPr lang="en-US" sz="2400"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Multiport Single Server (MPSS)</a:t>
            </a:r>
            <a:endParaRPr lang="en-US" dirty="0"/>
          </a:p>
        </p:txBody>
      </p:sp>
      <p:sp>
        <p:nvSpPr>
          <p:cNvPr id="3" name="Content Placeholder 2"/>
          <p:cNvSpPr>
            <a:spLocks noGrp="1"/>
          </p:cNvSpPr>
          <p:nvPr>
            <p:ph sz="half" idx="1"/>
          </p:nvPr>
        </p:nvSpPr>
        <p:spPr/>
        <p:txBody>
          <a:bodyPr/>
          <a:lstStyle/>
          <a:p>
            <a:r>
              <a:rPr lang="en-US" dirty="0"/>
              <a:t>People often use the all-in-one approach to have all server components set up in a single machine.</a:t>
            </a:r>
            <a:endParaRPr lang="en-US" dirty="0"/>
          </a:p>
          <a:p>
            <a:r>
              <a:rPr lang="en-US" dirty="0"/>
              <a:t>Each server component reserves a port to provide services.</a:t>
            </a:r>
            <a:endParaRPr lang="en-US" dirty="0"/>
          </a:p>
          <a:p>
            <a:r>
              <a:rPr lang="en-US" dirty="0"/>
              <a:t>Use </a:t>
            </a:r>
            <a:r>
              <a:rPr lang="en-US" dirty="0">
                <a:solidFill>
                  <a:srgbClr val="00B0F0"/>
                </a:solidFill>
                <a:latin typeface="Consolas" panose="020B0609020204030204" pitchFamily="49" charset="0"/>
                <a:cs typeface="Arial" panose="020B0604020202020204" pitchFamily="34" charset="0"/>
              </a:rPr>
              <a:t>netstat</a:t>
            </a:r>
            <a:r>
              <a:rPr lang="en-US" dirty="0"/>
              <a:t> command to check the usage of ports:</a:t>
            </a:r>
            <a:endParaRPr lang="en-US" dirty="0"/>
          </a:p>
        </p:txBody>
      </p:sp>
      <p:sp>
        <p:nvSpPr>
          <p:cNvPr id="6" name="Content Placeholder 5"/>
          <p:cNvSpPr>
            <a:spLocks noGrp="1"/>
          </p:cNvSpPr>
          <p:nvPr>
            <p:ph sz="half" idx="2"/>
          </p:nvPr>
        </p:nvSpPr>
        <p:spPr/>
        <p:txBody>
          <a:bodyPr/>
          <a:lstStyle/>
          <a:p>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24728" y="2545481"/>
            <a:ext cx="6246279" cy="327579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Files</a:t>
            </a:r>
            <a:endParaRPr lang="en-US" dirty="0"/>
          </a:p>
        </p:txBody>
      </p:sp>
      <p:sp>
        <p:nvSpPr>
          <p:cNvPr id="5" name="Content Placeholder 4"/>
          <p:cNvSpPr>
            <a:spLocks noGrp="1"/>
          </p:cNvSpPr>
          <p:nvPr>
            <p:ph idx="1"/>
          </p:nvPr>
        </p:nvSpPr>
        <p:spPr>
          <a:xfrm>
            <a:off x="1066800" y="2093976"/>
            <a:ext cx="10058400" cy="4050792"/>
          </a:xfrm>
        </p:spPr>
        <p:txBody>
          <a:bodyPr>
            <a:normAutofit/>
          </a:bodyPr>
          <a:lstStyle/>
          <a:p>
            <a:r>
              <a:rPr lang="en-US" dirty="0"/>
              <a:t>A very important channel for systems to report human.</a:t>
            </a:r>
            <a:endParaRPr lang="en-US" dirty="0"/>
          </a:p>
          <a:p>
            <a:r>
              <a:rPr lang="en-US" dirty="0"/>
              <a:t>Always the first check point for system faults, illegal operations, transactional exceptions, etc.</a:t>
            </a:r>
            <a:endParaRPr lang="en-US" dirty="0"/>
          </a:p>
          <a:p>
            <a:r>
              <a:rPr lang="en-US" dirty="0"/>
              <a:t>One of the maintenance strategies for keeping the system healthy is to keep your log quiet (handle all the exceptions and stop throwing the unnecessary messages)</a:t>
            </a:r>
            <a:endParaRPr lang="en-US" dirty="0"/>
          </a:p>
          <a:p>
            <a:r>
              <a:rPr lang="en-US" dirty="0"/>
              <a:t>Generally, there are three content levels for logging: </a:t>
            </a:r>
            <a:endParaRPr lang="en-US" dirty="0"/>
          </a:p>
          <a:p>
            <a:pPr lvl="1"/>
            <a:r>
              <a:rPr lang="en-US" dirty="0"/>
              <a:t>System Log, Application Log, and User Access Log </a:t>
            </a:r>
            <a:endParaRPr lang="en-US" dirty="0"/>
          </a:p>
          <a:p>
            <a:r>
              <a:rPr lang="en-US" dirty="0"/>
              <a:t>Generally, there are three approaches to manage the log files: </a:t>
            </a:r>
            <a:endParaRPr lang="en-US" dirty="0"/>
          </a:p>
          <a:p>
            <a:pPr lvl="1"/>
            <a:r>
              <a:rPr lang="en-US" dirty="0"/>
              <a:t>Continuity, Schedule, and Cycle </a:t>
            </a:r>
            <a:endParaRPr lang="en-US" dirty="0"/>
          </a:p>
          <a:p>
            <a:r>
              <a:rPr lang="en-US" dirty="0"/>
              <a:t>Log files contain critical information, and strategic policies are often  established by studying them in deep.</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level</a:t>
            </a:r>
            <a:endParaRPr lang="en-US" dirty="0"/>
          </a:p>
        </p:txBody>
      </p:sp>
      <p:sp>
        <p:nvSpPr>
          <p:cNvPr id="3" name="Content Placeholder 2"/>
          <p:cNvSpPr>
            <a:spLocks noGrp="1"/>
          </p:cNvSpPr>
          <p:nvPr>
            <p:ph idx="1"/>
          </p:nvPr>
        </p:nvSpPr>
        <p:spPr/>
        <p:txBody>
          <a:bodyPr>
            <a:normAutofit/>
          </a:bodyPr>
          <a:lstStyle/>
          <a:p>
            <a:r>
              <a:rPr lang="en-US" sz="2400" dirty="0"/>
              <a:t>System Log</a:t>
            </a:r>
            <a:endParaRPr lang="en-US" sz="2400" dirty="0"/>
          </a:p>
          <a:p>
            <a:pPr lvl="1"/>
            <a:r>
              <a:rPr lang="en-US" sz="2000" dirty="0"/>
              <a:t>Report the server resources: CPU, memory, disk space, and other OS level service status.</a:t>
            </a:r>
            <a:endParaRPr lang="en-US" sz="2000" dirty="0"/>
          </a:p>
          <a:p>
            <a:r>
              <a:rPr lang="en-US" sz="2400" dirty="0"/>
              <a:t>Application Log</a:t>
            </a:r>
            <a:endParaRPr lang="en-US" sz="2400" dirty="0"/>
          </a:p>
          <a:p>
            <a:pPr lvl="1"/>
            <a:r>
              <a:rPr lang="en-US" sz="2000" dirty="0"/>
              <a:t>Report the application server status: program error messages, transactional information, server operational (startup, shutdown, update, etc.) messages, database connection usage, etc.</a:t>
            </a:r>
            <a:endParaRPr lang="en-US" sz="2000" dirty="0"/>
          </a:p>
          <a:p>
            <a:r>
              <a:rPr lang="en-US" sz="2400" dirty="0"/>
              <a:t>User Access Log</a:t>
            </a:r>
            <a:endParaRPr lang="en-US" sz="2400" dirty="0"/>
          </a:p>
          <a:p>
            <a:pPr lvl="1"/>
            <a:r>
              <a:rPr lang="en-US" sz="2000" dirty="0"/>
              <a:t>Report the user activities: user visited pages, visit time, amount of data transferred, words searched, and other visitor’s information (Locale, IP address, device, browser version, etc.).</a:t>
            </a: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Managing the Log</a:t>
            </a:r>
            <a:endParaRPr lang="en-US" dirty="0"/>
          </a:p>
        </p:txBody>
      </p:sp>
      <p:sp>
        <p:nvSpPr>
          <p:cNvPr id="3" name="Content Placeholder 2"/>
          <p:cNvSpPr>
            <a:spLocks noGrp="1"/>
          </p:cNvSpPr>
          <p:nvPr>
            <p:ph idx="1"/>
          </p:nvPr>
        </p:nvSpPr>
        <p:spPr/>
        <p:txBody>
          <a:bodyPr>
            <a:normAutofit/>
          </a:bodyPr>
          <a:lstStyle/>
          <a:p>
            <a:r>
              <a:rPr lang="en-US" sz="2400" dirty="0"/>
              <a:t>Disk space is limited, we can’t let the log files to grow without any control.</a:t>
            </a:r>
            <a:endParaRPr lang="en-US" sz="2400" dirty="0"/>
          </a:p>
          <a:p>
            <a:r>
              <a:rPr lang="en-US" sz="2400" dirty="0"/>
              <a:t>Most of the servers will provide the following ways to manage their log files:</a:t>
            </a:r>
            <a:endParaRPr lang="en-US" sz="2400" dirty="0"/>
          </a:p>
          <a:p>
            <a:pPr lvl="1"/>
            <a:r>
              <a:rPr lang="en-US" sz="2000" dirty="0"/>
              <a:t>continuity, schedule, cycle</a:t>
            </a:r>
            <a:endParaRPr lang="en-US" sz="2000" dirty="0"/>
          </a:p>
          <a:p>
            <a:r>
              <a:rPr lang="en-US" sz="2400" dirty="0"/>
              <a:t>Continuity Approach</a:t>
            </a:r>
            <a:endParaRPr lang="en-US" sz="2400" dirty="0"/>
          </a:p>
          <a:p>
            <a:pPr lvl="1"/>
            <a:r>
              <a:rPr lang="en-US" sz="2000" dirty="0"/>
              <a:t>Found in most of the servers as the default setting.</a:t>
            </a:r>
            <a:endParaRPr lang="en-US" sz="2000" dirty="0"/>
          </a:p>
          <a:p>
            <a:pPr lvl="1"/>
            <a:r>
              <a:rPr lang="en-US" sz="2000" dirty="0"/>
              <a:t> Do not rollover and keep appending the content in a single file.</a:t>
            </a:r>
            <a:endParaRPr lang="en-US" sz="2000" dirty="0"/>
          </a:p>
          <a:p>
            <a:pPr lvl="1"/>
            <a:r>
              <a:rPr lang="en-US" sz="2000" dirty="0"/>
              <a:t> Suitable for small size web applications.</a:t>
            </a:r>
            <a:endParaRPr lang="en-US" sz="2000" dirty="0"/>
          </a:p>
          <a:p>
            <a:pPr lvl="1"/>
            <a:r>
              <a:rPr lang="en-US" sz="2000" dirty="0"/>
              <a:t> However, keep reading and writing a very large file may lower the server performance.</a:t>
            </a:r>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the Log (cont.)</a:t>
            </a:r>
            <a:endParaRPr lang="en-US" dirty="0"/>
          </a:p>
        </p:txBody>
      </p:sp>
      <p:sp>
        <p:nvSpPr>
          <p:cNvPr id="3" name="Content Placeholder 2"/>
          <p:cNvSpPr>
            <a:spLocks noGrp="1"/>
          </p:cNvSpPr>
          <p:nvPr>
            <p:ph idx="1"/>
          </p:nvPr>
        </p:nvSpPr>
        <p:spPr/>
        <p:txBody>
          <a:bodyPr>
            <a:normAutofit lnSpcReduction="10000"/>
          </a:bodyPr>
          <a:lstStyle/>
          <a:p>
            <a:r>
              <a:rPr lang="en-US" sz="2400" dirty="0"/>
              <a:t>Schedule Approach</a:t>
            </a:r>
            <a:endParaRPr lang="en-US" sz="2400" dirty="0"/>
          </a:p>
          <a:p>
            <a:pPr lvl="1"/>
            <a:r>
              <a:rPr lang="en-US" sz="2000" dirty="0"/>
              <a:t>Most reasonable approach to keep logs in a timely basis.</a:t>
            </a:r>
            <a:endParaRPr lang="en-US" sz="2000" dirty="0"/>
          </a:p>
          <a:p>
            <a:pPr lvl="1"/>
            <a:r>
              <a:rPr lang="en-US" sz="2000" dirty="0"/>
              <a:t>Rotate the log files on a daily basis (</a:t>
            </a:r>
            <a:r>
              <a:rPr lang="en-US" sz="2000" dirty="0" err="1"/>
              <a:t>eg.</a:t>
            </a:r>
            <a:r>
              <a:rPr lang="en-US" sz="2000" dirty="0"/>
              <a:t> 20180901sys.log, 20180902sys.log, 20180903sys.log, etc.).</a:t>
            </a:r>
            <a:endParaRPr lang="en-US" sz="2000" dirty="0"/>
          </a:p>
          <a:p>
            <a:pPr lvl="1"/>
            <a:r>
              <a:rPr lang="en-US" sz="2000" dirty="0"/>
              <a:t>Some very busy servers may keep their logs on an hourly basis (</a:t>
            </a:r>
            <a:r>
              <a:rPr lang="en-US" sz="2000" dirty="0" err="1"/>
              <a:t>eg.</a:t>
            </a:r>
            <a:r>
              <a:rPr lang="en-US" sz="2000" dirty="0"/>
              <a:t> 20180901_11sys.log, 20180901_12sys.log, 20180901_13sys.log, etc.).</a:t>
            </a:r>
            <a:endParaRPr lang="en-US" sz="2000" dirty="0"/>
          </a:p>
          <a:p>
            <a:r>
              <a:rPr lang="en-US" sz="2400" dirty="0"/>
              <a:t>Cycle Approach</a:t>
            </a:r>
            <a:endParaRPr lang="en-US" sz="2400" dirty="0"/>
          </a:p>
          <a:p>
            <a:pPr lvl="1"/>
            <a:r>
              <a:rPr lang="en-US" sz="2000" dirty="0"/>
              <a:t>Rewrite the log file when it is older or larger than a certain value.</a:t>
            </a:r>
            <a:endParaRPr lang="en-US" sz="2000" dirty="0"/>
          </a:p>
          <a:p>
            <a:pPr lvl="1"/>
            <a:r>
              <a:rPr lang="en-US" sz="2000" dirty="0"/>
              <a:t>Set the maximum file size for the log to rewrite (</a:t>
            </a:r>
            <a:r>
              <a:rPr lang="en-US" sz="2000" dirty="0" err="1"/>
              <a:t>eg.</a:t>
            </a:r>
            <a:r>
              <a:rPr lang="en-US" sz="2000" dirty="0"/>
              <a:t> Renew when the file size is equal to or larger than 1G).</a:t>
            </a:r>
            <a:endParaRPr lang="en-US" sz="2000" dirty="0"/>
          </a:p>
          <a:p>
            <a:pPr lvl="1"/>
            <a:r>
              <a:rPr lang="en-US" sz="2000" dirty="0"/>
              <a:t>Set the maximum date/time for the log to keep before rewrite (</a:t>
            </a:r>
            <a:r>
              <a:rPr lang="en-US" sz="2000" dirty="0" err="1"/>
              <a:t>eg.</a:t>
            </a:r>
            <a:r>
              <a:rPr lang="en-US" sz="2000" dirty="0"/>
              <a:t> Renew on every Sunday, renew on every 00:00:00, renew when it is older than 72 hours, etc.).</a:t>
            </a:r>
            <a:endParaRPr lang="en-US"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EE server</a:t>
            </a:r>
            <a:endParaRPr lang="en-US" dirty="0"/>
          </a:p>
        </p:txBody>
      </p:sp>
      <p:sp>
        <p:nvSpPr>
          <p:cNvPr id="5" name="Text Placeholder 4"/>
          <p:cNvSpPr>
            <a:spLocks noGrp="1"/>
          </p:cNvSpPr>
          <p:nvPr>
            <p:ph type="body" idx="1"/>
          </p:nvPr>
        </p:nvSpPr>
        <p:spPr/>
        <p:txBody>
          <a:bodyPr>
            <a:normAutofit/>
          </a:bodyPr>
          <a:lstStyle/>
          <a:p>
            <a:r>
              <a:rPr lang="en-US" sz="3200" dirty="0"/>
              <a:t>Application Server, Containers</a:t>
            </a:r>
            <a:endParaRPr lang="en-US"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Server</a:t>
            </a:r>
            <a:endParaRPr lang="en-US" dirty="0"/>
          </a:p>
        </p:txBody>
      </p:sp>
      <p:sp>
        <p:nvSpPr>
          <p:cNvPr id="3" name="Content Placeholder 2"/>
          <p:cNvSpPr>
            <a:spLocks noGrp="1"/>
          </p:cNvSpPr>
          <p:nvPr>
            <p:ph idx="1"/>
          </p:nvPr>
        </p:nvSpPr>
        <p:spPr/>
        <p:txBody>
          <a:bodyPr>
            <a:normAutofit lnSpcReduction="10000"/>
          </a:bodyPr>
          <a:lstStyle/>
          <a:p>
            <a:r>
              <a:rPr lang="en-US" dirty="0"/>
              <a:t>An application server is a server that hosts applications. </a:t>
            </a:r>
            <a:endParaRPr lang="en-US" dirty="0"/>
          </a:p>
          <a:p>
            <a:r>
              <a:rPr lang="en-US" dirty="0"/>
              <a:t>Application servers are system software upon which web applications or desktop applications</a:t>
            </a:r>
            <a:endParaRPr lang="en-US" dirty="0"/>
          </a:p>
          <a:p>
            <a:r>
              <a:rPr lang="en-US" dirty="0"/>
              <a:t>Application servers consist of </a:t>
            </a:r>
            <a:endParaRPr lang="en-US" dirty="0"/>
          </a:p>
          <a:p>
            <a:pPr lvl="1"/>
            <a:r>
              <a:rPr lang="en-US" dirty="0"/>
              <a:t>web server connectors, </a:t>
            </a:r>
            <a:endParaRPr lang="en-US" dirty="0"/>
          </a:p>
          <a:p>
            <a:pPr lvl="1"/>
            <a:r>
              <a:rPr lang="en-US" dirty="0"/>
              <a:t>computer programming languages, </a:t>
            </a:r>
            <a:endParaRPr lang="en-US" dirty="0"/>
          </a:p>
          <a:p>
            <a:pPr lvl="1"/>
            <a:r>
              <a:rPr lang="en-US" dirty="0"/>
              <a:t>runtime libraries, </a:t>
            </a:r>
            <a:endParaRPr lang="en-US" dirty="0"/>
          </a:p>
          <a:p>
            <a:pPr lvl="1"/>
            <a:r>
              <a:rPr lang="en-US" dirty="0"/>
              <a:t>database connectors, </a:t>
            </a:r>
            <a:endParaRPr lang="en-US" dirty="0"/>
          </a:p>
          <a:p>
            <a:pPr lvl="1"/>
            <a:r>
              <a:rPr lang="en-US" dirty="0"/>
              <a:t>and the administration code needed to deploy, configure, manage, and connect these components on a web host.</a:t>
            </a:r>
            <a:endParaRPr lang="en-US" dirty="0"/>
          </a:p>
          <a:p>
            <a:r>
              <a:rPr lang="en-US" dirty="0"/>
              <a:t>An application server runs behind a web server and (almost always) in front of a database.</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application server</a:t>
            </a:r>
            <a:endParaRPr lang="en-US" dirty="0"/>
          </a:p>
        </p:txBody>
      </p:sp>
      <p:sp>
        <p:nvSpPr>
          <p:cNvPr id="3" name="Content Placeholder 2"/>
          <p:cNvSpPr>
            <a:spLocks noGrp="1"/>
          </p:cNvSpPr>
          <p:nvPr>
            <p:ph idx="1"/>
          </p:nvPr>
        </p:nvSpPr>
        <p:spPr/>
        <p:txBody>
          <a:bodyPr>
            <a:normAutofit/>
          </a:bodyPr>
          <a:lstStyle/>
          <a:p>
            <a:r>
              <a:rPr lang="en-US" sz="2400" dirty="0"/>
              <a:t>Java EE defines the core set of API and features of Java Application Servers.</a:t>
            </a:r>
            <a:endParaRPr lang="en-US" sz="2400" dirty="0"/>
          </a:p>
          <a:p>
            <a:r>
              <a:rPr lang="en-US" sz="2400" dirty="0"/>
              <a:t>The Java EE infrastructure is partitioned into logical containers.</a:t>
            </a:r>
            <a:endParaRPr lang="en-US" sz="2400" dirty="0"/>
          </a:p>
          <a:p>
            <a:pPr lvl="1"/>
            <a:r>
              <a:rPr lang="en-US" sz="2000" b="1" dirty="0"/>
              <a:t>EJB container</a:t>
            </a:r>
            <a:r>
              <a:rPr lang="en-US" sz="2000" dirty="0"/>
              <a:t>: Enterprise JavaBeans (EJB) are used to manage transactions. According to the J2EE blueprints, the business logic of an application resides in Enterprise JavaBeans—a modular server component providing many features, including declarative transaction management, and improving application scalability.</a:t>
            </a:r>
            <a:endParaRPr lang="en-US" sz="2000" dirty="0"/>
          </a:p>
          <a:p>
            <a:pPr lvl="1"/>
            <a:r>
              <a:rPr lang="en-US" sz="2000" b="1" dirty="0"/>
              <a:t>Web container</a:t>
            </a:r>
            <a:r>
              <a:rPr lang="en-US" sz="2000" dirty="0"/>
              <a:t>: The Web modules include </a:t>
            </a:r>
            <a:r>
              <a:rPr lang="en-US" sz="2000" b="1" dirty="0"/>
              <a:t>servlets</a:t>
            </a:r>
            <a:r>
              <a:rPr lang="en-US" sz="2000" dirty="0"/>
              <a:t> and </a:t>
            </a:r>
            <a:r>
              <a:rPr lang="en-US" sz="2000" b="1" dirty="0"/>
              <a:t>Java Server Pages (JSP).</a:t>
            </a:r>
            <a:endParaRPr lang="en-US" sz="2000" b="1" dirty="0"/>
          </a:p>
          <a:p>
            <a:pPr lvl="1"/>
            <a:r>
              <a:rPr lang="en-US" sz="2000" dirty="0"/>
              <a:t>JCA container (Java EE Connector Architecture)</a:t>
            </a:r>
            <a:endParaRPr lang="en-US" sz="2000" dirty="0"/>
          </a:p>
          <a:p>
            <a:pPr lvl="1"/>
            <a:r>
              <a:rPr lang="en-US" sz="2000" dirty="0"/>
              <a:t>JMS provider (Java Message Service)</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context</a:t>
            </a:r>
            <a:endParaRPr lang="en-US" dirty="0"/>
          </a:p>
        </p:txBody>
      </p:sp>
      <p:sp>
        <p:nvSpPr>
          <p:cNvPr id="5" name="Content Placeholder 4"/>
          <p:cNvSpPr>
            <a:spLocks noGrp="1"/>
          </p:cNvSpPr>
          <p:nvPr>
            <p:ph idx="1"/>
          </p:nvPr>
        </p:nvSpPr>
        <p:spPr/>
        <p:txBody>
          <a:bodyPr>
            <a:normAutofit/>
          </a:bodyPr>
          <a:lstStyle/>
          <a:p>
            <a:r>
              <a:rPr lang="en-US" sz="2400" dirty="0"/>
              <a:t>We are in the situation of developing a </a:t>
            </a:r>
            <a:r>
              <a:rPr lang="en-US" sz="2400" b="1" dirty="0"/>
              <a:t>complex, large-scale, portable, scalable, reliable, secure, transactional, distributed system.</a:t>
            </a:r>
            <a:endParaRPr lang="en-US" sz="2400" b="1" dirty="0"/>
          </a:p>
          <a:p>
            <a:r>
              <a:rPr lang="en-US" sz="2400" dirty="0"/>
              <a:t>Who is the customer?</a:t>
            </a:r>
            <a:endParaRPr lang="en-US" sz="2400" dirty="0"/>
          </a:p>
          <a:p>
            <a:pPr lvl="1"/>
            <a:r>
              <a:rPr lang="en-US" sz="2000" dirty="0"/>
              <a:t>A HUGE bank, a chain of hypermarkets, a Fortune 500 company, etc.</a:t>
            </a:r>
            <a:endParaRPr lang="en-US" sz="2000" dirty="0"/>
          </a:p>
          <a:p>
            <a:r>
              <a:rPr lang="en-US" sz="2400" dirty="0"/>
              <a:t>What do we know? </a:t>
            </a:r>
            <a:endParaRPr lang="en-US" sz="2400" dirty="0"/>
          </a:p>
          <a:p>
            <a:pPr lvl="1"/>
            <a:r>
              <a:rPr lang="en-US" sz="2000" dirty="0"/>
              <a:t>Programming language : Java, C++,  python, JavaScript</a:t>
            </a:r>
            <a:endParaRPr lang="en-US" sz="2000" dirty="0"/>
          </a:p>
          <a:p>
            <a:pPr lvl="1"/>
            <a:r>
              <a:rPr lang="en-US" sz="2000" dirty="0"/>
              <a:t>Various protocols: TCP, UDP, HTTP, SOAP, etc.</a:t>
            </a:r>
            <a:endParaRPr lang="en-US" sz="2000" dirty="0"/>
          </a:p>
          <a:p>
            <a:r>
              <a:rPr lang="en-US" sz="2400" dirty="0"/>
              <a:t>What do we want?</a:t>
            </a:r>
            <a:endParaRPr lang="en-US" sz="2400" dirty="0"/>
          </a:p>
          <a:p>
            <a:pPr lvl="1"/>
            <a:r>
              <a:rPr lang="en-US" sz="2000" dirty="0"/>
              <a:t>A framework that will make our lives as easy as possible.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differences between the two types of servers</a:t>
            </a:r>
            <a:endParaRPr lang="en-US" dirty="0"/>
          </a:p>
        </p:txBody>
      </p:sp>
      <p:sp>
        <p:nvSpPr>
          <p:cNvPr id="4" name="Content Placeholder 3"/>
          <p:cNvSpPr>
            <a:spLocks noGrp="1"/>
          </p:cNvSpPr>
          <p:nvPr>
            <p:ph sz="half" idx="1"/>
          </p:nvPr>
        </p:nvSpPr>
        <p:spPr/>
        <p:txBody>
          <a:bodyPr/>
          <a:lstStyle/>
          <a:p>
            <a:pPr marL="0" indent="0">
              <a:buNone/>
            </a:pPr>
            <a:r>
              <a:rPr lang="en-US" sz="2400" b="1" dirty="0"/>
              <a:t>Web Server</a:t>
            </a:r>
            <a:endParaRPr lang="en-US" sz="2400" b="1" dirty="0"/>
          </a:p>
          <a:p>
            <a:r>
              <a:rPr lang="en-US" dirty="0"/>
              <a:t>Deliver static content. </a:t>
            </a:r>
            <a:endParaRPr lang="en-US" dirty="0"/>
          </a:p>
          <a:p>
            <a:r>
              <a:rPr lang="en-US" dirty="0"/>
              <a:t>content is delivered using the HTTP protocol only. </a:t>
            </a:r>
            <a:endParaRPr lang="en-US" dirty="0"/>
          </a:p>
          <a:p>
            <a:r>
              <a:rPr lang="en-US" dirty="0"/>
              <a:t>Serves only web-based applications. </a:t>
            </a:r>
            <a:endParaRPr lang="en-US" dirty="0"/>
          </a:p>
          <a:p>
            <a:r>
              <a:rPr lang="en-US" dirty="0"/>
              <a:t>No support for multithreading </a:t>
            </a:r>
            <a:endParaRPr lang="en-US" dirty="0"/>
          </a:p>
          <a:p>
            <a:r>
              <a:rPr lang="en-US" dirty="0"/>
              <a:t>Facilitates web traffic that is not very resource intensive.</a:t>
            </a:r>
            <a:endParaRPr lang="en-US" dirty="0"/>
          </a:p>
        </p:txBody>
      </p:sp>
      <p:sp>
        <p:nvSpPr>
          <p:cNvPr id="5" name="Content Placeholder 4"/>
          <p:cNvSpPr>
            <a:spLocks noGrp="1"/>
          </p:cNvSpPr>
          <p:nvPr>
            <p:ph sz="half" idx="2"/>
          </p:nvPr>
        </p:nvSpPr>
        <p:spPr/>
        <p:txBody>
          <a:bodyPr/>
          <a:lstStyle/>
          <a:p>
            <a:pPr marL="0" indent="0">
              <a:buNone/>
            </a:pPr>
            <a:r>
              <a:rPr lang="en-US" sz="2400" b="1" dirty="0"/>
              <a:t>Application Server</a:t>
            </a:r>
            <a:endParaRPr lang="en-US" sz="2400" b="1" dirty="0"/>
          </a:p>
          <a:p>
            <a:r>
              <a:rPr lang="en-US" dirty="0"/>
              <a:t>Delivers dynamic content. </a:t>
            </a:r>
            <a:endParaRPr lang="en-US" dirty="0"/>
          </a:p>
          <a:p>
            <a:r>
              <a:rPr lang="en-US" dirty="0"/>
              <a:t>provides business logic to application programs using seral protocols. </a:t>
            </a:r>
            <a:endParaRPr lang="en-US" dirty="0"/>
          </a:p>
          <a:p>
            <a:r>
              <a:rPr lang="en-US" dirty="0"/>
              <a:t>Can serve web and enterprise-based applications. </a:t>
            </a:r>
            <a:endParaRPr lang="en-US" dirty="0"/>
          </a:p>
          <a:p>
            <a:r>
              <a:rPr lang="en-US" dirty="0"/>
              <a:t>uses multi-threading </a:t>
            </a:r>
            <a:endParaRPr lang="en-US" dirty="0"/>
          </a:p>
          <a:p>
            <a:r>
              <a:rPr lang="en-US" dirty="0"/>
              <a:t>Facilitates longer running processes that are very resource-intensive</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593425" y="320218"/>
            <a:ext cx="7737690" cy="621756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endParaRPr lang="en-US" dirty="0"/>
          </a:p>
        </p:txBody>
      </p:sp>
      <p:sp>
        <p:nvSpPr>
          <p:cNvPr id="3" name="Content Placeholder 2"/>
          <p:cNvSpPr>
            <a:spLocks noGrp="1"/>
          </p:cNvSpPr>
          <p:nvPr>
            <p:ph sz="half" idx="1"/>
          </p:nvPr>
        </p:nvSpPr>
        <p:spPr/>
        <p:txBody>
          <a:bodyPr/>
          <a:lstStyle/>
          <a:p>
            <a:r>
              <a:rPr lang="en-US" dirty="0"/>
              <a:t>“</a:t>
            </a:r>
            <a:r>
              <a:rPr lang="en-US" b="1" dirty="0"/>
              <a:t>Containers are the interface between a component and the low-level platform-specific functionality that supports the component. </a:t>
            </a:r>
            <a:endParaRPr lang="en-US" b="1" dirty="0"/>
          </a:p>
          <a:p>
            <a:r>
              <a:rPr lang="en-US" dirty="0"/>
              <a:t>Before a web, enterprise bean, or application client component can be executed, it must be assembled into a Java EE module and deployed into its container.”</a:t>
            </a:r>
            <a:endParaRPr lang="en-US" dirty="0"/>
          </a:p>
          <a:p>
            <a:endParaRPr lang="en-US" dirty="0"/>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1"/>
          <a:stretch>
            <a:fillRect/>
          </a:stretch>
        </p:blipFill>
        <p:spPr>
          <a:xfrm>
            <a:off x="6096000" y="2093976"/>
            <a:ext cx="5930016" cy="40782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types</a:t>
            </a:r>
            <a:endParaRPr lang="en-US" dirty="0"/>
          </a:p>
        </p:txBody>
      </p:sp>
      <p:sp>
        <p:nvSpPr>
          <p:cNvPr id="6" name="Content Placeholder 5"/>
          <p:cNvSpPr>
            <a:spLocks noGrp="1"/>
          </p:cNvSpPr>
          <p:nvPr>
            <p:ph sz="half" idx="1"/>
          </p:nvPr>
        </p:nvSpPr>
        <p:spPr>
          <a:xfrm>
            <a:off x="1069848" y="2194560"/>
            <a:ext cx="5026152" cy="3977640"/>
          </a:xfrm>
        </p:spPr>
        <p:txBody>
          <a:bodyPr/>
          <a:lstStyle/>
          <a:p>
            <a:r>
              <a:rPr lang="en-US" b="1" dirty="0"/>
              <a:t>Web container</a:t>
            </a:r>
            <a:r>
              <a:rPr lang="en-US" dirty="0"/>
              <a:t>: Manages the execution of web pages, Java servlets, JSP and some EJB components for Java EE applications. Web components and their container run on the Java EE server.</a:t>
            </a:r>
            <a:endParaRPr lang="en-US" dirty="0"/>
          </a:p>
          <a:p>
            <a:r>
              <a:rPr lang="en-US" b="1" dirty="0"/>
              <a:t>EJB container: </a:t>
            </a:r>
            <a:r>
              <a:rPr lang="en-US" dirty="0"/>
              <a:t>Manages the execution of enterprise java beans for Java EE applications.</a:t>
            </a:r>
            <a:endParaRPr lang="en-US" dirty="0"/>
          </a:p>
        </p:txBody>
      </p:sp>
      <p:pic>
        <p:nvPicPr>
          <p:cNvPr id="8" name="Picture 7"/>
          <p:cNvPicPr>
            <a:picLocks noChangeAspect="1"/>
          </p:cNvPicPr>
          <p:nvPr/>
        </p:nvPicPr>
        <p:blipFill>
          <a:blip r:embed="rId1"/>
          <a:stretch>
            <a:fillRect/>
          </a:stretch>
        </p:blipFill>
        <p:spPr>
          <a:xfrm>
            <a:off x="6497053" y="868837"/>
            <a:ext cx="5293895" cy="51203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web container</a:t>
            </a:r>
            <a:endParaRPr lang="en-US" dirty="0"/>
          </a:p>
        </p:txBody>
      </p:sp>
      <p:sp>
        <p:nvSpPr>
          <p:cNvPr id="3" name="Content Placeholder 2"/>
          <p:cNvSpPr>
            <a:spLocks noGrp="1"/>
          </p:cNvSpPr>
          <p:nvPr>
            <p:ph sz="half" idx="1"/>
          </p:nvPr>
        </p:nvSpPr>
        <p:spPr/>
        <p:txBody>
          <a:bodyPr>
            <a:normAutofit lnSpcReduction="10000"/>
          </a:bodyPr>
          <a:lstStyle/>
          <a:p>
            <a:r>
              <a:rPr lang="en-US" dirty="0"/>
              <a:t>A web container is the component of a web server that interacts with Java servlets. A web container manages the life cycle of servlets; it maps a URL to a particular servlet while ensuring that the requester has relevant access-rights.</a:t>
            </a:r>
            <a:endParaRPr lang="en-US" b="1" dirty="0"/>
          </a:p>
          <a:p>
            <a:r>
              <a:rPr lang="en-US" b="1" dirty="0"/>
              <a:t>Apache Tomcat </a:t>
            </a:r>
            <a:r>
              <a:rPr lang="en-US" dirty="0"/>
              <a:t>is the most common and popular web container and it will be used throughout this course.</a:t>
            </a:r>
            <a:endParaRPr lang="en-US" dirty="0"/>
          </a:p>
          <a:p>
            <a:pPr lvl="1"/>
            <a:r>
              <a:rPr lang="en-US" dirty="0">
                <a:hlinkClick r:id="rId1"/>
              </a:rPr>
              <a:t>http://tomcat.apache.org/tomcat-8.5-doc/index.html</a:t>
            </a:r>
            <a:endParaRPr lang="en-US" dirty="0"/>
          </a:p>
          <a:p>
            <a:pPr lvl="1"/>
            <a:r>
              <a:rPr lang="en-US" dirty="0">
                <a:hlinkClick r:id="rId2"/>
              </a:rPr>
              <a:t>http://tomcat.apache.org/download-85.cgi</a:t>
            </a:r>
            <a:r>
              <a:rPr lang="en-US" dirty="0"/>
              <a:t> </a:t>
            </a:r>
            <a:endParaRPr lang="en-US" dirty="0"/>
          </a:p>
        </p:txBody>
      </p:sp>
      <p:pic>
        <p:nvPicPr>
          <p:cNvPr id="5" name="Picture 4"/>
          <p:cNvPicPr>
            <a:picLocks noChangeAspect="1"/>
          </p:cNvPicPr>
          <p:nvPr/>
        </p:nvPicPr>
        <p:blipFill>
          <a:blip r:embed="rId3"/>
          <a:stretch>
            <a:fillRect/>
          </a:stretch>
        </p:blipFill>
        <p:spPr>
          <a:xfrm>
            <a:off x="6367274" y="51703"/>
            <a:ext cx="2142857" cy="2142857"/>
          </a:xfrm>
          <a:prstGeom prst="rect">
            <a:avLst/>
          </a:prstGeom>
        </p:spPr>
      </p:pic>
      <p:pic>
        <p:nvPicPr>
          <p:cNvPr id="6" name="Picture 5"/>
          <p:cNvPicPr>
            <a:picLocks noChangeAspect="1"/>
          </p:cNvPicPr>
          <p:nvPr/>
        </p:nvPicPr>
        <p:blipFill>
          <a:blip r:embed="rId4"/>
          <a:stretch>
            <a:fillRect/>
          </a:stretch>
        </p:blipFill>
        <p:spPr>
          <a:xfrm>
            <a:off x="5983704" y="2093976"/>
            <a:ext cx="6013095" cy="427939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Java application server</a:t>
            </a:r>
            <a:endParaRPr lang="en-US" dirty="0"/>
          </a:p>
        </p:txBody>
      </p:sp>
      <p:sp>
        <p:nvSpPr>
          <p:cNvPr id="3" name="Content Placeholder 2"/>
          <p:cNvSpPr>
            <a:spLocks noGrp="1"/>
          </p:cNvSpPr>
          <p:nvPr>
            <p:ph sz="half" idx="1"/>
          </p:nvPr>
        </p:nvSpPr>
        <p:spPr/>
        <p:txBody>
          <a:bodyPr>
            <a:normAutofit/>
          </a:bodyPr>
          <a:lstStyle/>
          <a:p>
            <a:r>
              <a:rPr lang="en-US" b="1" dirty="0"/>
              <a:t>Glassfish</a:t>
            </a:r>
            <a:r>
              <a:rPr lang="en-US" dirty="0"/>
              <a:t> is an open source and commercial full Java EE application server implementation. It provides all the features in the Java EE specification, including a web container.</a:t>
            </a:r>
            <a:endParaRPr lang="en-US" dirty="0"/>
          </a:p>
          <a:p>
            <a:r>
              <a:rPr lang="en-US" b="1" dirty="0" err="1"/>
              <a:t>WildFly</a:t>
            </a:r>
            <a:r>
              <a:rPr lang="en-US" b="1" dirty="0"/>
              <a:t>/JBoss AS</a:t>
            </a:r>
            <a:r>
              <a:rPr lang="en-US" dirty="0"/>
              <a:t> is an open source and free full Java EE application server implementation.</a:t>
            </a:r>
            <a:endParaRPr lang="en-US" dirty="0"/>
          </a:p>
        </p:txBody>
      </p:sp>
      <p:pic>
        <p:nvPicPr>
          <p:cNvPr id="5" name="Picture 4"/>
          <p:cNvPicPr>
            <a:picLocks noChangeAspect="1"/>
          </p:cNvPicPr>
          <p:nvPr/>
        </p:nvPicPr>
        <p:blipFill>
          <a:blip r:embed="rId1"/>
          <a:stretch>
            <a:fillRect/>
          </a:stretch>
        </p:blipFill>
        <p:spPr>
          <a:xfrm>
            <a:off x="7014572" y="1592904"/>
            <a:ext cx="2590476" cy="2590476"/>
          </a:xfrm>
          <a:prstGeom prst="rect">
            <a:avLst/>
          </a:prstGeom>
        </p:spPr>
      </p:pic>
      <p:pic>
        <p:nvPicPr>
          <p:cNvPr id="6" name="Picture 5"/>
          <p:cNvPicPr>
            <a:picLocks noChangeAspect="1"/>
          </p:cNvPicPr>
          <p:nvPr/>
        </p:nvPicPr>
        <p:blipFill>
          <a:blip r:embed="rId2"/>
          <a:stretch>
            <a:fillRect/>
          </a:stretch>
        </p:blipFill>
        <p:spPr>
          <a:xfrm>
            <a:off x="6254231" y="4291325"/>
            <a:ext cx="2921312" cy="1947541"/>
          </a:xfrm>
          <a:prstGeom prst="rect">
            <a:avLst/>
          </a:prstGeom>
        </p:spPr>
      </p:pic>
      <p:pic>
        <p:nvPicPr>
          <p:cNvPr id="7" name="Picture 6"/>
          <p:cNvPicPr>
            <a:picLocks noChangeAspect="1"/>
          </p:cNvPicPr>
          <p:nvPr/>
        </p:nvPicPr>
        <p:blipFill>
          <a:blip r:embed="rId3"/>
          <a:stretch>
            <a:fillRect/>
          </a:stretch>
        </p:blipFill>
        <p:spPr>
          <a:xfrm>
            <a:off x="9605048" y="3429000"/>
            <a:ext cx="2142857" cy="214285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Enterprise development tools</a:t>
            </a:r>
            <a:endParaRPr lang="en-US" dirty="0"/>
          </a:p>
        </p:txBody>
      </p:sp>
      <p:sp>
        <p:nvSpPr>
          <p:cNvPr id="5" name="Text Placeholder 4"/>
          <p:cNvSpPr>
            <a:spLocks noGrp="1"/>
          </p:cNvSpPr>
          <p:nvPr>
            <p:ph type="body" idx="1"/>
          </p:nvPr>
        </p:nvSpPr>
        <p:spPr/>
        <p:txBody>
          <a:bodyPr/>
          <a:lstStyle/>
          <a:p>
            <a:r>
              <a:rPr lang="en-US" dirty="0"/>
              <a:t>JDK, IDE, Tomcat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Development tools</a:t>
            </a:r>
            <a:endParaRPr lang="en-US" dirty="0"/>
          </a:p>
        </p:txBody>
      </p:sp>
      <p:sp>
        <p:nvSpPr>
          <p:cNvPr id="5" name="Content Placeholder 4"/>
          <p:cNvSpPr>
            <a:spLocks noGrp="1"/>
          </p:cNvSpPr>
          <p:nvPr>
            <p:ph idx="1"/>
          </p:nvPr>
        </p:nvSpPr>
        <p:spPr/>
        <p:txBody>
          <a:bodyPr>
            <a:normAutofit fontScale="92500" lnSpcReduction="20000"/>
          </a:bodyPr>
          <a:lstStyle/>
          <a:p>
            <a:r>
              <a:rPr lang="en-US" b="1" dirty="0"/>
              <a:t>Software Development Kit (SDK)</a:t>
            </a:r>
            <a:r>
              <a:rPr lang="en-US" dirty="0"/>
              <a:t>: A SDK is a collection of software development tools in one installable package.</a:t>
            </a:r>
            <a:endParaRPr lang="en-US" dirty="0"/>
          </a:p>
          <a:p>
            <a:pPr lvl="1"/>
            <a:r>
              <a:rPr lang="en-US" dirty="0"/>
              <a:t>JDK: </a:t>
            </a:r>
            <a:endParaRPr lang="en-US" dirty="0"/>
          </a:p>
          <a:p>
            <a:r>
              <a:rPr lang="en-US" b="1" dirty="0"/>
              <a:t>Integrated development environment (IDE): </a:t>
            </a:r>
            <a:r>
              <a:rPr lang="en-US" dirty="0"/>
              <a:t>An IDE is a software for building applications that combines common developer tools into a single graphical user interface (GUI).</a:t>
            </a:r>
            <a:endParaRPr lang="en-US" dirty="0"/>
          </a:p>
          <a:p>
            <a:pPr lvl="1"/>
            <a:r>
              <a:rPr lang="en-US" dirty="0"/>
              <a:t>Eclipse</a:t>
            </a:r>
            <a:endParaRPr lang="en-US" dirty="0"/>
          </a:p>
          <a:p>
            <a:r>
              <a:rPr lang="en-US" b="1" dirty="0"/>
              <a:t>Build Automation</a:t>
            </a:r>
            <a:r>
              <a:rPr lang="en-US" dirty="0"/>
              <a:t>: Build automation is a process of automating the creation of a software build and the associated processes including: compiling, packaging and running automated tests.</a:t>
            </a:r>
            <a:endParaRPr lang="en-US" dirty="0"/>
          </a:p>
          <a:p>
            <a:pPr lvl="1"/>
            <a:r>
              <a:rPr lang="en-US" dirty="0"/>
              <a:t>Maven</a:t>
            </a:r>
            <a:endParaRPr lang="en-US" dirty="0"/>
          </a:p>
          <a:p>
            <a:r>
              <a:rPr lang="en-US" b="1" dirty="0"/>
              <a:t>Test Automation</a:t>
            </a:r>
            <a:r>
              <a:rPr lang="en-US" dirty="0"/>
              <a:t>: Test automation is the use of software separate from the software being tested to control the execution of tests and the comparison of actual outcomes with predicted outcomes.</a:t>
            </a:r>
            <a:endParaRPr lang="en-US" dirty="0"/>
          </a:p>
          <a:p>
            <a:pPr lvl="1"/>
            <a:r>
              <a:rPr lang="en-US" dirty="0"/>
              <a:t>Junit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810250" y="1289304"/>
            <a:ext cx="5756108" cy="3513803"/>
          </a:xfrm>
          <a:prstGeom prst="rect">
            <a:avLst/>
          </a:prstGeom>
        </p:spPr>
      </p:pic>
      <p:sp>
        <p:nvSpPr>
          <p:cNvPr id="4" name="Title 3"/>
          <p:cNvSpPr>
            <a:spLocks noGrp="1"/>
          </p:cNvSpPr>
          <p:nvPr>
            <p:ph type="title"/>
          </p:nvPr>
        </p:nvSpPr>
        <p:spPr/>
        <p:txBody>
          <a:bodyPr/>
          <a:lstStyle/>
          <a:p>
            <a:r>
              <a:rPr lang="en-US" dirty="0"/>
              <a:t>Java development kit (JDK)</a:t>
            </a:r>
            <a:endParaRPr lang="en-US" dirty="0"/>
          </a:p>
        </p:txBody>
      </p:sp>
      <p:sp>
        <p:nvSpPr>
          <p:cNvPr id="5" name="Content Placeholder 4"/>
          <p:cNvSpPr>
            <a:spLocks noGrp="1"/>
          </p:cNvSpPr>
          <p:nvPr>
            <p:ph sz="half" idx="1"/>
          </p:nvPr>
        </p:nvSpPr>
        <p:spPr/>
        <p:txBody>
          <a:bodyPr/>
          <a:lstStyle/>
          <a:p>
            <a:r>
              <a:rPr lang="en-US" dirty="0"/>
              <a:t>The Java Development Kit (JDK) is one of three core technology packages used in Java programming. (JDK, JRE, JVM)</a:t>
            </a:r>
            <a:endParaRPr lang="en-US" dirty="0"/>
          </a:p>
          <a:p>
            <a:r>
              <a:rPr lang="en-US" dirty="0">
                <a:solidFill>
                  <a:schemeClr val="accent1">
                    <a:lumMod val="75000"/>
                  </a:schemeClr>
                </a:solidFill>
              </a:rPr>
              <a:t>The JVM </a:t>
            </a:r>
            <a:r>
              <a:rPr lang="en-US" dirty="0"/>
              <a:t>is the Java platform component that executes programs</a:t>
            </a:r>
            <a:endParaRPr lang="en-US" dirty="0"/>
          </a:p>
          <a:p>
            <a:r>
              <a:rPr lang="en-US" dirty="0">
                <a:solidFill>
                  <a:schemeClr val="accent1">
                    <a:lumMod val="75000"/>
                  </a:schemeClr>
                </a:solidFill>
              </a:rPr>
              <a:t>The JRE </a:t>
            </a:r>
            <a:r>
              <a:rPr lang="en-US" dirty="0"/>
              <a:t>is the on-disk part of Java that creates the JVM.</a:t>
            </a:r>
            <a:endParaRPr lang="en-US" dirty="0"/>
          </a:p>
          <a:p>
            <a:r>
              <a:rPr lang="en-US" dirty="0">
                <a:solidFill>
                  <a:schemeClr val="accent1">
                    <a:lumMod val="75000"/>
                  </a:schemeClr>
                </a:solidFill>
              </a:rPr>
              <a:t>The JDK </a:t>
            </a:r>
            <a:r>
              <a:rPr lang="en-US" dirty="0"/>
              <a:t>allows developers to create Java programs that can be executed and run by the JVM and JRE.</a:t>
            </a:r>
            <a:endParaRPr lang="en-US" dirty="0"/>
          </a:p>
          <a:p>
            <a:endParaRPr lang="en-US" dirty="0"/>
          </a:p>
        </p:txBody>
      </p:sp>
      <p:pic>
        <p:nvPicPr>
          <p:cNvPr id="8" name="Picture 7"/>
          <p:cNvPicPr>
            <a:picLocks noChangeAspect="1"/>
          </p:cNvPicPr>
          <p:nvPr/>
        </p:nvPicPr>
        <p:blipFill>
          <a:blip r:embed="rId2"/>
          <a:stretch>
            <a:fillRect/>
          </a:stretch>
        </p:blipFill>
        <p:spPr>
          <a:xfrm>
            <a:off x="6594770" y="4313510"/>
            <a:ext cx="4201568" cy="251037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1108169" y="192506"/>
            <a:ext cx="9376143" cy="65130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enterprise edition (java </a:t>
            </a:r>
            <a:r>
              <a:rPr lang="en-US" dirty="0" err="1"/>
              <a:t>ee</a:t>
            </a:r>
            <a:r>
              <a:rPr lang="en-US" dirty="0"/>
              <a:t>)</a:t>
            </a:r>
            <a:endParaRPr lang="en-US" dirty="0"/>
          </a:p>
        </p:txBody>
      </p:sp>
      <p:sp>
        <p:nvSpPr>
          <p:cNvPr id="6" name="TextBox 5"/>
          <p:cNvSpPr txBox="1"/>
          <p:nvPr/>
        </p:nvSpPr>
        <p:spPr>
          <a:xfrm>
            <a:off x="1925052" y="2921168"/>
            <a:ext cx="7785401" cy="1015663"/>
          </a:xfrm>
          <a:prstGeom prst="rect">
            <a:avLst/>
          </a:prstGeom>
          <a:noFill/>
        </p:spPr>
        <p:txBody>
          <a:bodyPr wrap="none" rtlCol="0">
            <a:spAutoFit/>
          </a:bodyPr>
          <a:lstStyle/>
          <a:p>
            <a:r>
              <a:rPr lang="en-US" sz="6000" dirty="0">
                <a:solidFill>
                  <a:srgbClr val="00B0F0"/>
                </a:solidFill>
              </a:rPr>
              <a:t>The answer is Java EE</a:t>
            </a:r>
            <a:endParaRPr lang="en-US" sz="6000" dirty="0">
              <a:solidFill>
                <a:srgbClr val="00B0F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development environment (IDE)</a:t>
            </a:r>
            <a:endParaRPr lang="en-US" dirty="0"/>
          </a:p>
        </p:txBody>
      </p:sp>
      <p:sp>
        <p:nvSpPr>
          <p:cNvPr id="3" name="Content Placeholder 2"/>
          <p:cNvSpPr>
            <a:spLocks noGrp="1"/>
          </p:cNvSpPr>
          <p:nvPr>
            <p:ph idx="1"/>
          </p:nvPr>
        </p:nvSpPr>
        <p:spPr/>
        <p:txBody>
          <a:bodyPr/>
          <a:lstStyle/>
          <a:p>
            <a:r>
              <a:rPr lang="en-US" dirty="0"/>
              <a:t>An integrated development environment (IDE) is software for building applications that combines common developer tools into a single graphical user interface (GUI).</a:t>
            </a:r>
            <a:endParaRPr lang="en-US" dirty="0"/>
          </a:p>
        </p:txBody>
      </p:sp>
      <p:pic>
        <p:nvPicPr>
          <p:cNvPr id="4" name="Picture 3"/>
          <p:cNvPicPr>
            <a:picLocks noChangeAspect="1"/>
          </p:cNvPicPr>
          <p:nvPr/>
        </p:nvPicPr>
        <p:blipFill>
          <a:blip r:embed="rId1"/>
          <a:stretch>
            <a:fillRect/>
          </a:stretch>
        </p:blipFill>
        <p:spPr>
          <a:xfrm>
            <a:off x="1564154" y="3224868"/>
            <a:ext cx="3992777" cy="2720742"/>
          </a:xfrm>
          <a:prstGeom prst="rect">
            <a:avLst/>
          </a:prstGeom>
        </p:spPr>
      </p:pic>
      <p:pic>
        <p:nvPicPr>
          <p:cNvPr id="5" name="Picture 4"/>
          <p:cNvPicPr>
            <a:picLocks noChangeAspect="1"/>
          </p:cNvPicPr>
          <p:nvPr/>
        </p:nvPicPr>
        <p:blipFill>
          <a:blip r:embed="rId2"/>
          <a:stretch>
            <a:fillRect/>
          </a:stretch>
        </p:blipFill>
        <p:spPr>
          <a:xfrm>
            <a:off x="6436151" y="3032314"/>
            <a:ext cx="5571317" cy="35254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automation tool</a:t>
            </a:r>
            <a:endParaRPr lang="en-US" dirty="0"/>
          </a:p>
        </p:txBody>
      </p:sp>
      <p:sp>
        <p:nvSpPr>
          <p:cNvPr id="3" name="Content Placeholder 2"/>
          <p:cNvSpPr>
            <a:spLocks noGrp="1"/>
          </p:cNvSpPr>
          <p:nvPr>
            <p:ph idx="1"/>
          </p:nvPr>
        </p:nvSpPr>
        <p:spPr/>
        <p:txBody>
          <a:bodyPr/>
          <a:lstStyle/>
          <a:p>
            <a:r>
              <a:rPr lang="en-US" dirty="0"/>
              <a:t>Build automation is the process of automating the creation of a software build and the associated processes including: compiling computer source code into binary code, packaging binary code, and running automated tests.</a:t>
            </a:r>
            <a:endParaRPr lang="en-US" dirty="0"/>
          </a:p>
          <a:p>
            <a:endParaRPr lang="en-US" dirty="0"/>
          </a:p>
        </p:txBody>
      </p:sp>
      <p:pic>
        <p:nvPicPr>
          <p:cNvPr id="6" name="Picture 5"/>
          <p:cNvPicPr>
            <a:picLocks noChangeAspect="1"/>
          </p:cNvPicPr>
          <p:nvPr/>
        </p:nvPicPr>
        <p:blipFill>
          <a:blip r:embed="rId1"/>
          <a:stretch>
            <a:fillRect/>
          </a:stretch>
        </p:blipFill>
        <p:spPr>
          <a:xfrm>
            <a:off x="5229726" y="3122195"/>
            <a:ext cx="6384758" cy="3591426"/>
          </a:xfrm>
          <a:prstGeom prst="rect">
            <a:avLst/>
          </a:prstGeom>
        </p:spPr>
      </p:pic>
      <p:pic>
        <p:nvPicPr>
          <p:cNvPr id="7" name="Picture 6"/>
          <p:cNvPicPr>
            <a:picLocks noChangeAspect="1"/>
          </p:cNvPicPr>
          <p:nvPr/>
        </p:nvPicPr>
        <p:blipFill>
          <a:blip r:embed="rId2"/>
          <a:stretch>
            <a:fillRect/>
          </a:stretch>
        </p:blipFill>
        <p:spPr>
          <a:xfrm>
            <a:off x="834190" y="3599698"/>
            <a:ext cx="4197570" cy="1895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 Automation</a:t>
            </a:r>
            <a:endParaRPr lang="en-US" dirty="0"/>
          </a:p>
        </p:txBody>
      </p:sp>
      <p:sp>
        <p:nvSpPr>
          <p:cNvPr id="3" name="Content Placeholder 2"/>
          <p:cNvSpPr>
            <a:spLocks noGrp="1"/>
          </p:cNvSpPr>
          <p:nvPr>
            <p:ph idx="1"/>
          </p:nvPr>
        </p:nvSpPr>
        <p:spPr/>
        <p:txBody>
          <a:bodyPr/>
          <a:lstStyle/>
          <a:p>
            <a:r>
              <a:rPr lang="en-US" dirty="0"/>
              <a:t>Test automation is the use of software separate from the software being tested to control the execution of tests and the comparison of actual outcomes with predicted outcomes.</a:t>
            </a:r>
            <a:endParaRPr lang="en-US" dirty="0"/>
          </a:p>
        </p:txBody>
      </p:sp>
      <p:pic>
        <p:nvPicPr>
          <p:cNvPr id="4" name="Picture 3"/>
          <p:cNvPicPr>
            <a:picLocks noChangeAspect="1"/>
          </p:cNvPicPr>
          <p:nvPr/>
        </p:nvPicPr>
        <p:blipFill>
          <a:blip r:embed="rId1">
            <a:clrChange>
              <a:clrFrom>
                <a:srgbClr val="FFFFFF"/>
              </a:clrFrom>
              <a:clrTo>
                <a:srgbClr val="FFFFFF">
                  <a:alpha val="0"/>
                </a:srgbClr>
              </a:clrTo>
            </a:clrChange>
          </a:blip>
          <a:stretch>
            <a:fillRect/>
          </a:stretch>
        </p:blipFill>
        <p:spPr>
          <a:xfrm>
            <a:off x="520116" y="3966331"/>
            <a:ext cx="5351296" cy="1228771"/>
          </a:xfrm>
          <a:prstGeom prst="rect">
            <a:avLst/>
          </a:prstGeom>
          <a:ln>
            <a:noFill/>
          </a:ln>
        </p:spPr>
      </p:pic>
      <p:pic>
        <p:nvPicPr>
          <p:cNvPr id="5" name="Picture 4"/>
          <p:cNvPicPr>
            <a:picLocks noChangeAspect="1"/>
          </p:cNvPicPr>
          <p:nvPr/>
        </p:nvPicPr>
        <p:blipFill>
          <a:blip r:embed="rId2"/>
          <a:stretch>
            <a:fillRect/>
          </a:stretch>
        </p:blipFill>
        <p:spPr>
          <a:xfrm>
            <a:off x="5479382" y="2995189"/>
            <a:ext cx="5397165" cy="347189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Exercise   </a:t>
            </a:r>
            <a:endParaRPr lang="en-US" dirty="0"/>
          </a:p>
        </p:txBody>
      </p:sp>
      <p:sp>
        <p:nvSpPr>
          <p:cNvPr id="3" name="Content Placeholder 2"/>
          <p:cNvSpPr>
            <a:spLocks noGrp="1"/>
          </p:cNvSpPr>
          <p:nvPr>
            <p:ph idx="1"/>
          </p:nvPr>
        </p:nvSpPr>
        <p:spPr/>
        <p:txBody>
          <a:bodyPr/>
          <a:lstStyle/>
          <a:p>
            <a:r>
              <a:rPr lang="en-US" dirty="0"/>
              <a:t>Download and Install JDK on your machine </a:t>
            </a:r>
            <a:endParaRPr lang="en-US" dirty="0"/>
          </a:p>
          <a:p>
            <a:r>
              <a:rPr lang="en-US" dirty="0"/>
              <a:t>Install an Eclipse IDE on your machine</a:t>
            </a:r>
            <a:endParaRPr lang="en-US" dirty="0"/>
          </a:p>
          <a:p>
            <a:r>
              <a:rPr lang="en-US" dirty="0"/>
              <a:t>Install Tomcat 8.5</a:t>
            </a:r>
            <a:endParaRPr lang="en-US" dirty="0"/>
          </a:p>
          <a:p>
            <a:r>
              <a:rPr lang="en-US" dirty="0"/>
              <a:t>Eclipse configurate tomcat</a:t>
            </a:r>
            <a:endParaRPr lang="en-US" dirty="0"/>
          </a:p>
          <a:p>
            <a:r>
              <a:rPr lang="en-US" dirty="0"/>
              <a:t>Install MySQL</a:t>
            </a:r>
            <a:endParaRPr lang="en-US" dirty="0"/>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 Enterprise Edition (Java EE)</a:t>
            </a:r>
            <a:endParaRPr lang="en-US" dirty="0"/>
          </a:p>
        </p:txBody>
      </p:sp>
      <p:sp>
        <p:nvSpPr>
          <p:cNvPr id="5" name="Content Placeholder 4"/>
          <p:cNvSpPr>
            <a:spLocks noGrp="1"/>
          </p:cNvSpPr>
          <p:nvPr>
            <p:ph idx="1"/>
          </p:nvPr>
        </p:nvSpPr>
        <p:spPr/>
        <p:txBody>
          <a:bodyPr>
            <a:normAutofit/>
          </a:bodyPr>
          <a:lstStyle/>
          <a:p>
            <a:r>
              <a:rPr lang="en-US" sz="2800" dirty="0"/>
              <a:t>What is java EE ?</a:t>
            </a:r>
            <a:endParaRPr lang="en-US" sz="2800" dirty="0"/>
          </a:p>
          <a:p>
            <a:pPr lvl="1"/>
            <a:r>
              <a:rPr lang="en-US" sz="2400" dirty="0"/>
              <a:t>Short for </a:t>
            </a:r>
            <a:r>
              <a:rPr lang="en-US" sz="2400" b="1" i="1" dirty="0"/>
              <a:t>Java Enterprise Edition</a:t>
            </a:r>
            <a:endParaRPr lang="en-US" sz="2400" b="1" i="1" dirty="0"/>
          </a:p>
          <a:p>
            <a:pPr lvl="1"/>
            <a:r>
              <a:rPr lang="en-US" sz="2400" dirty="0"/>
              <a:t>Java EE is a platform-independent, Java-centric environment from Sun/Oracle for developing, building and deploying Web-based enterprise applications online.</a:t>
            </a:r>
            <a:endParaRPr lang="en-US" sz="2400" dirty="0"/>
          </a:p>
          <a:p>
            <a:pPr lvl="1"/>
            <a:r>
              <a:rPr lang="en-US" sz="2400" dirty="0"/>
              <a:t>The Java EE consists of a set of services, APIs, and protocols that provide the functionality for developing multi-tiered, Web-based applications.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J2EE to Jakarta EE</a:t>
            </a:r>
            <a:endParaRPr lang="en-US" dirty="0"/>
          </a:p>
        </p:txBody>
      </p:sp>
      <p:sp>
        <p:nvSpPr>
          <p:cNvPr id="3" name="Content Placeholder 2"/>
          <p:cNvSpPr>
            <a:spLocks noGrp="1"/>
          </p:cNvSpPr>
          <p:nvPr>
            <p:ph sz="half" idx="1"/>
          </p:nvPr>
        </p:nvSpPr>
        <p:spPr/>
        <p:txBody>
          <a:bodyPr/>
          <a:lstStyle/>
          <a:p>
            <a:r>
              <a:rPr lang="en-US" dirty="0"/>
              <a:t>J2EE (1999) 1.2, 1.3, 1.4;</a:t>
            </a:r>
            <a:endParaRPr lang="en-US" dirty="0"/>
          </a:p>
          <a:p>
            <a:r>
              <a:rPr lang="en-US" dirty="0"/>
              <a:t>Java EE (2006) 5, 6, 7, 8</a:t>
            </a:r>
            <a:endParaRPr lang="en-US" dirty="0"/>
          </a:p>
          <a:p>
            <a:r>
              <a:rPr lang="en-US" dirty="0"/>
              <a:t>In 2017, Oracle decided to give away the rights for Java EE to the Eclipse Foundation.</a:t>
            </a:r>
            <a:endParaRPr lang="en-US" dirty="0"/>
          </a:p>
          <a:p>
            <a:r>
              <a:rPr lang="en-US" dirty="0"/>
              <a:t>Jakarta EE (2021) 8,9,9.1</a:t>
            </a:r>
            <a:endParaRPr lang="en-US" dirty="0"/>
          </a:p>
        </p:txBody>
      </p:sp>
      <p:pic>
        <p:nvPicPr>
          <p:cNvPr id="4" name="Picture 3"/>
          <p:cNvPicPr>
            <a:picLocks noChangeAspect="1"/>
          </p:cNvPicPr>
          <p:nvPr/>
        </p:nvPicPr>
        <p:blipFill>
          <a:blip r:embed="rId1"/>
          <a:stretch>
            <a:fillRect/>
          </a:stretch>
        </p:blipFill>
        <p:spPr>
          <a:xfrm>
            <a:off x="5824728" y="1892405"/>
            <a:ext cx="5757672" cy="1727302"/>
          </a:xfrm>
          <a:prstGeom prst="rect">
            <a:avLst/>
          </a:prstGeom>
        </p:spPr>
      </p:pic>
      <p:pic>
        <p:nvPicPr>
          <p:cNvPr id="5" name="Picture 4"/>
          <p:cNvPicPr>
            <a:picLocks noChangeAspect="1"/>
          </p:cNvPicPr>
          <p:nvPr/>
        </p:nvPicPr>
        <p:blipFill>
          <a:blip r:embed="rId2"/>
          <a:stretch>
            <a:fillRect/>
          </a:stretch>
        </p:blipFill>
        <p:spPr>
          <a:xfrm>
            <a:off x="5824728" y="4375439"/>
            <a:ext cx="5757672" cy="17967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77709" y="1906894"/>
            <a:ext cx="11636581" cy="4466474"/>
          </a:xfrm>
          <a:prstGeom prst="rect">
            <a:avLst/>
          </a:prstGeom>
        </p:spPr>
      </p:pic>
      <p:sp>
        <p:nvSpPr>
          <p:cNvPr id="5" name="Title 4"/>
          <p:cNvSpPr>
            <a:spLocks noGrp="1"/>
          </p:cNvSpPr>
          <p:nvPr>
            <p:ph type="title"/>
          </p:nvPr>
        </p:nvSpPr>
        <p:spPr/>
        <p:txBody>
          <a:bodyPr/>
          <a:lstStyle/>
          <a:p>
            <a:r>
              <a:rPr lang="en-US" dirty="0"/>
              <a:t>Java EE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EE</a:t>
            </a:r>
            <a:endParaRPr lang="en-US" dirty="0"/>
          </a:p>
        </p:txBody>
      </p:sp>
      <p:sp>
        <p:nvSpPr>
          <p:cNvPr id="3" name="Content Placeholder 2"/>
          <p:cNvSpPr>
            <a:spLocks noGrp="1"/>
          </p:cNvSpPr>
          <p:nvPr>
            <p:ph idx="1"/>
          </p:nvPr>
        </p:nvSpPr>
        <p:spPr/>
        <p:txBody>
          <a:bodyPr>
            <a:normAutofit/>
          </a:bodyPr>
          <a:lstStyle/>
          <a:p>
            <a:r>
              <a:rPr lang="en-US" sz="2800" dirty="0"/>
              <a:t>The Java EE platform is built on top of the Java SE platform. </a:t>
            </a:r>
            <a:endParaRPr lang="en-US" sz="2800" dirty="0"/>
          </a:p>
          <a:p>
            <a:r>
              <a:rPr lang="en-US" sz="2800" dirty="0"/>
              <a:t>The Java EE platform provides an API and runtime environment for developing and running </a:t>
            </a:r>
            <a:endParaRPr lang="en-US" sz="2800" dirty="0"/>
          </a:p>
          <a:p>
            <a:pPr lvl="1"/>
            <a:r>
              <a:rPr lang="en-US" sz="2400" dirty="0"/>
              <a:t>large-scale </a:t>
            </a:r>
            <a:endParaRPr lang="en-US" sz="2400" dirty="0"/>
          </a:p>
          <a:p>
            <a:pPr lvl="1"/>
            <a:r>
              <a:rPr lang="en-US" sz="2400" dirty="0"/>
              <a:t>multi-tiered </a:t>
            </a:r>
            <a:endParaRPr lang="en-US" sz="2400" dirty="0"/>
          </a:p>
          <a:p>
            <a:pPr lvl="1"/>
            <a:r>
              <a:rPr lang="en-US" sz="2400" dirty="0"/>
              <a:t>scalable </a:t>
            </a:r>
            <a:endParaRPr lang="en-US" sz="2400" dirty="0"/>
          </a:p>
          <a:p>
            <a:pPr lvl="1"/>
            <a:r>
              <a:rPr lang="en-US" sz="2400" dirty="0"/>
              <a:t>Reliable</a:t>
            </a:r>
            <a:endParaRPr lang="en-US" sz="2400" dirty="0"/>
          </a:p>
          <a:p>
            <a:pPr lvl="1"/>
            <a:r>
              <a:rPr lang="en-US" sz="2400" dirty="0"/>
              <a:t>secure network applications</a:t>
            </a:r>
            <a:endParaRPr lang="en-US" sz="24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0</TotalTime>
  <Words>17517</Words>
  <Application>WPS Presentation</Application>
  <PresentationFormat>Widescreen</PresentationFormat>
  <Paragraphs>411</Paragraphs>
  <Slides>53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Arial</vt:lpstr>
      <vt:lpstr>SimSun</vt:lpstr>
      <vt:lpstr>Wingdings</vt:lpstr>
      <vt:lpstr>Rockwell Condensed</vt:lpstr>
      <vt:lpstr>Rockwell</vt:lpstr>
      <vt:lpstr>Microsoft YaHei</vt:lpstr>
      <vt:lpstr>Arial Unicode MS</vt:lpstr>
      <vt:lpstr>Calibri</vt:lpstr>
      <vt:lpstr>Ink Free</vt:lpstr>
      <vt:lpstr>Consolas</vt:lpstr>
      <vt:lpstr>Wood Type</vt:lpstr>
      <vt:lpstr>Chapter Two</vt:lpstr>
      <vt:lpstr>Chapter outline</vt:lpstr>
      <vt:lpstr>Introducing Java Enterprise Edition (JEE)</vt:lpstr>
      <vt:lpstr>The context</vt:lpstr>
      <vt:lpstr>Java enterprise edition (java ee)</vt:lpstr>
      <vt:lpstr>Java Enterprise Edition (Java EE)</vt:lpstr>
      <vt:lpstr>J2EE to Jakarta EE</vt:lpstr>
      <vt:lpstr>Java EE</vt:lpstr>
      <vt:lpstr>Java EE</vt:lpstr>
      <vt:lpstr>Java EE Application</vt:lpstr>
      <vt:lpstr>Advantages of using Java EE in Enterprise</vt:lpstr>
      <vt:lpstr>Java EE Application</vt:lpstr>
      <vt:lpstr>Java EE Application Tiers </vt:lpstr>
      <vt:lpstr>Java EE Application Tiers cont.</vt:lpstr>
      <vt:lpstr>The components in each tier</vt:lpstr>
      <vt:lpstr>The technologies in each tier cont.</vt:lpstr>
      <vt:lpstr>The components in each tier cont.</vt:lpstr>
      <vt:lpstr>Common Multi-tier Applications</vt:lpstr>
      <vt:lpstr>Web-centric architecture</vt:lpstr>
      <vt:lpstr>Combined Web and Business Logic Component-based Architecture</vt:lpstr>
      <vt:lpstr>Combined Web and Business Logic Component-based Architecture cont.</vt:lpstr>
      <vt:lpstr>Business-to-Business Architecture (B2B)</vt:lpstr>
      <vt:lpstr>Web Service Application Architecture</vt:lpstr>
      <vt:lpstr>Java EE server </vt:lpstr>
      <vt:lpstr>Web Server</vt:lpstr>
      <vt:lpstr>Web server</vt:lpstr>
      <vt:lpstr>Web server</vt:lpstr>
      <vt:lpstr>Web server</vt:lpstr>
      <vt:lpstr>PowerPoint 演示文稿</vt:lpstr>
      <vt:lpstr>Port Numbers</vt:lpstr>
      <vt:lpstr>Commonly used Ports</vt:lpstr>
      <vt:lpstr>Multiport Single Server (MPSS)</vt:lpstr>
      <vt:lpstr>Log Files</vt:lpstr>
      <vt:lpstr>Content level</vt:lpstr>
      <vt:lpstr>Managing the Log</vt:lpstr>
      <vt:lpstr>Managing the Log (cont.)</vt:lpstr>
      <vt:lpstr>Java EE server</vt:lpstr>
      <vt:lpstr>Application Server</vt:lpstr>
      <vt:lpstr>Java application server</vt:lpstr>
      <vt:lpstr>the key differences between the two types of servers</vt:lpstr>
      <vt:lpstr>PowerPoint 演示文稿</vt:lpstr>
      <vt:lpstr>Containers</vt:lpstr>
      <vt:lpstr>Container types</vt:lpstr>
      <vt:lpstr>Java web container</vt:lpstr>
      <vt:lpstr>Other Java application server</vt:lpstr>
      <vt:lpstr>Enterprise development tools</vt:lpstr>
      <vt:lpstr>Java Development tools</vt:lpstr>
      <vt:lpstr>Java development kit (JDK)</vt:lpstr>
      <vt:lpstr>PowerPoint 演示文稿</vt:lpstr>
      <vt:lpstr>Integrated development environment (IDE)</vt:lpstr>
      <vt:lpstr>Build automation tool</vt:lpstr>
      <vt:lpstr>Test Automation</vt:lpstr>
      <vt:lpstr>Home Exercise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liamli</cp:lastModifiedBy>
  <cp:revision>83</cp:revision>
  <dcterms:created xsi:type="dcterms:W3CDTF">2021-08-09T09:53:00Z</dcterms:created>
  <dcterms:modified xsi:type="dcterms:W3CDTF">2021-08-11T04:06:14Z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B4CCB5061EA845028C9C4BD1A4F7C78A</vt:lpwstr>
  </property>
  <property fmtid="{D5CDD505-2E9C-101B-9397-08002B2CF9AE}" pid="3" name="KSOProductBuildVer">
    <vt:lpwstr>1033-11.2.0.10258</vt:lpwstr>
  </property>
</Properties>
</file>